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4"/>
  </p:notesMasterIdLst>
  <p:handoutMasterIdLst>
    <p:handoutMasterId r:id="rId55"/>
  </p:handoutMasterIdLst>
  <p:sldIdLst>
    <p:sldId id="338" r:id="rId4"/>
    <p:sldId id="339" r:id="rId5"/>
    <p:sldId id="340" r:id="rId6"/>
    <p:sldId id="341" r:id="rId7"/>
    <p:sldId id="342" r:id="rId8"/>
    <p:sldId id="343" r:id="rId9"/>
    <p:sldId id="344" r:id="rId10"/>
    <p:sldId id="345" r:id="rId11"/>
    <p:sldId id="346" r:id="rId12"/>
    <p:sldId id="347" r:id="rId13"/>
    <p:sldId id="348" r:id="rId14"/>
    <p:sldId id="256" r:id="rId15"/>
    <p:sldId id="257" r:id="rId16"/>
    <p:sldId id="259" r:id="rId17"/>
    <p:sldId id="269" r:id="rId18"/>
    <p:sldId id="281" r:id="rId19"/>
    <p:sldId id="263" r:id="rId20"/>
    <p:sldId id="271" r:id="rId21"/>
    <p:sldId id="273" r:id="rId22"/>
    <p:sldId id="282" r:id="rId23"/>
    <p:sldId id="276" r:id="rId24"/>
    <p:sldId id="265" r:id="rId25"/>
    <p:sldId id="270" r:id="rId26"/>
    <p:sldId id="297" r:id="rId27"/>
    <p:sldId id="298" r:id="rId28"/>
    <p:sldId id="299" r:id="rId29"/>
    <p:sldId id="283" r:id="rId30"/>
    <p:sldId id="280" r:id="rId31"/>
    <p:sldId id="284"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Lst>
  <p:sldSz cx="9144000" cy="6858000" type="screen4x3"/>
  <p:notesSz cx="6797675" cy="9926638"/>
  <p:custDataLst>
    <p:tags r:id="rId57"/>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9C32"/>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98" autoAdjust="0"/>
    <p:restoredTop sz="86212" autoAdjust="0"/>
  </p:normalViewPr>
  <p:slideViewPr>
    <p:cSldViewPr>
      <p:cViewPr varScale="1">
        <p:scale>
          <a:sx n="72" d="100"/>
          <a:sy n="72" d="100"/>
        </p:scale>
        <p:origin x="-8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tags" Target="tags/tag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F20617D-BDFF-412D-A4BF-01313B9B5D09}" type="datetimeFigureOut">
              <a:rPr lang="en-GB" smtClean="0"/>
              <a:t>09/06/2015</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4AE0104-908A-4778-B5B2-3D36D9B651EF}" type="slidenum">
              <a:rPr lang="en-GB" smtClean="0"/>
              <a:t>‹#›</a:t>
            </a:fld>
            <a:endParaRPr lang="en-GB"/>
          </a:p>
        </p:txBody>
      </p:sp>
    </p:spTree>
    <p:extLst>
      <p:ext uri="{BB962C8B-B14F-4D97-AF65-F5344CB8AC3E}">
        <p14:creationId xmlns:p14="http://schemas.microsoft.com/office/powerpoint/2010/main" val="888385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18BAAF3-821F-4768-BCE8-5DC375414F49}" type="datetimeFigureOut">
              <a:rPr lang="en-GB" smtClean="0"/>
              <a:t>09/06/2015</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82D130F-C4C4-4B38-8D26-2421294117CA}" type="slidenum">
              <a:rPr lang="en-GB" smtClean="0"/>
              <a:t>‹#›</a:t>
            </a:fld>
            <a:endParaRPr lang="en-GB"/>
          </a:p>
        </p:txBody>
      </p:sp>
    </p:spTree>
    <p:extLst>
      <p:ext uri="{BB962C8B-B14F-4D97-AF65-F5344CB8AC3E}">
        <p14:creationId xmlns:p14="http://schemas.microsoft.com/office/powerpoint/2010/main" val="119091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defRPr>
            </a:lvl3pPr>
            <a:lvl4pPr marL="1597025" indent="-227013" defTabSz="901700">
              <a:spcBef>
                <a:spcPct val="30000"/>
              </a:spcBef>
              <a:defRPr sz="1200">
                <a:solidFill>
                  <a:schemeClr val="tx1"/>
                </a:solidFill>
                <a:latin typeface="Arial" panose="020B0604020202020204" pitchFamily="34" charset="0"/>
              </a:defRPr>
            </a:lvl4pPr>
            <a:lvl5pPr marL="2054225" indent="-227013" defTabSz="901700">
              <a:spcBef>
                <a:spcPct val="30000"/>
              </a:spcBef>
              <a:defRPr sz="1200">
                <a:solidFill>
                  <a:schemeClr val="tx1"/>
                </a:solidFill>
                <a:latin typeface="Arial" panose="020B0604020202020204" pitchFamily="34" charset="0"/>
              </a:defRPr>
            </a:lvl5pPr>
            <a:lvl6pPr marL="2511425" indent="-227013" defTabSz="901700" eaLnBrk="0" fontAlgn="base" hangingPunct="0">
              <a:spcBef>
                <a:spcPct val="30000"/>
              </a:spcBef>
              <a:spcAft>
                <a:spcPct val="0"/>
              </a:spcAft>
              <a:defRPr sz="1200">
                <a:solidFill>
                  <a:schemeClr val="tx1"/>
                </a:solidFill>
                <a:latin typeface="Arial" panose="020B0604020202020204" pitchFamily="34" charset="0"/>
              </a:defRPr>
            </a:lvl6pPr>
            <a:lvl7pPr marL="2968625" indent="-227013" defTabSz="901700" eaLnBrk="0" fontAlgn="base" hangingPunct="0">
              <a:spcBef>
                <a:spcPct val="30000"/>
              </a:spcBef>
              <a:spcAft>
                <a:spcPct val="0"/>
              </a:spcAft>
              <a:defRPr sz="1200">
                <a:solidFill>
                  <a:schemeClr val="tx1"/>
                </a:solidFill>
                <a:latin typeface="Arial" panose="020B0604020202020204" pitchFamily="34" charset="0"/>
              </a:defRPr>
            </a:lvl7pPr>
            <a:lvl8pPr marL="3425825" indent="-227013" defTabSz="901700" eaLnBrk="0" fontAlgn="base" hangingPunct="0">
              <a:spcBef>
                <a:spcPct val="30000"/>
              </a:spcBef>
              <a:spcAft>
                <a:spcPct val="0"/>
              </a:spcAft>
              <a:defRPr sz="1200">
                <a:solidFill>
                  <a:schemeClr val="tx1"/>
                </a:solidFill>
                <a:latin typeface="Arial" panose="020B0604020202020204" pitchFamily="34" charset="0"/>
              </a:defRPr>
            </a:lvl8pPr>
            <a:lvl9pPr marL="3883025" indent="-227013" defTabSz="9017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17ADAC-2858-4D67-851B-817DA8DBC779}" type="slidenum">
              <a:rPr lang="en-US" altLang="en-US" smtClean="0">
                <a:solidFill>
                  <a:prstClr val="black"/>
                </a:solidFill>
              </a:rPr>
              <a:pPr>
                <a:spcBef>
                  <a:spcPct val="0"/>
                </a:spcBef>
              </a:pPr>
              <a:t>1</a:t>
            </a:fld>
            <a:endParaRPr lang="en-US" altLang="en-US" smtClean="0">
              <a:solidFill>
                <a:prstClr val="black"/>
              </a:solidFill>
            </a:endParaRPr>
          </a:p>
        </p:txBody>
      </p:sp>
    </p:spTree>
    <p:extLst>
      <p:ext uri="{BB962C8B-B14F-4D97-AF65-F5344CB8AC3E}">
        <p14:creationId xmlns:p14="http://schemas.microsoft.com/office/powerpoint/2010/main" val="2972319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133" indent="-285436">
              <a:defRPr>
                <a:solidFill>
                  <a:schemeClr val="tx1"/>
                </a:solidFill>
                <a:latin typeface="Calibri" panose="020F0502020204030204" pitchFamily="34" charset="0"/>
              </a:defRPr>
            </a:lvl2pPr>
            <a:lvl3pPr marL="1141743" indent="-228349">
              <a:defRPr>
                <a:solidFill>
                  <a:schemeClr val="tx1"/>
                </a:solidFill>
                <a:latin typeface="Calibri" panose="020F0502020204030204" pitchFamily="34" charset="0"/>
              </a:defRPr>
            </a:lvl3pPr>
            <a:lvl4pPr marL="1598440" indent="-228349">
              <a:defRPr>
                <a:solidFill>
                  <a:schemeClr val="tx1"/>
                </a:solidFill>
                <a:latin typeface="Calibri" panose="020F0502020204030204" pitchFamily="34" charset="0"/>
              </a:defRPr>
            </a:lvl4pPr>
            <a:lvl5pPr marL="2055137" indent="-228349">
              <a:defRPr>
                <a:solidFill>
                  <a:schemeClr val="tx1"/>
                </a:solidFill>
                <a:latin typeface="Calibri" panose="020F0502020204030204" pitchFamily="34" charset="0"/>
              </a:defRPr>
            </a:lvl5pPr>
            <a:lvl6pPr marL="2511834" indent="-228349" defTabSz="456697" eaLnBrk="0" fontAlgn="base" hangingPunct="0">
              <a:spcBef>
                <a:spcPct val="0"/>
              </a:spcBef>
              <a:spcAft>
                <a:spcPct val="0"/>
              </a:spcAft>
              <a:defRPr>
                <a:solidFill>
                  <a:schemeClr val="tx1"/>
                </a:solidFill>
                <a:latin typeface="Calibri" panose="020F0502020204030204" pitchFamily="34" charset="0"/>
              </a:defRPr>
            </a:lvl6pPr>
            <a:lvl7pPr marL="2968531" indent="-228349" defTabSz="456697" eaLnBrk="0" fontAlgn="base" hangingPunct="0">
              <a:spcBef>
                <a:spcPct val="0"/>
              </a:spcBef>
              <a:spcAft>
                <a:spcPct val="0"/>
              </a:spcAft>
              <a:defRPr>
                <a:solidFill>
                  <a:schemeClr val="tx1"/>
                </a:solidFill>
                <a:latin typeface="Calibri" panose="020F0502020204030204" pitchFamily="34" charset="0"/>
              </a:defRPr>
            </a:lvl7pPr>
            <a:lvl8pPr marL="3425228" indent="-228349" defTabSz="456697" eaLnBrk="0" fontAlgn="base" hangingPunct="0">
              <a:spcBef>
                <a:spcPct val="0"/>
              </a:spcBef>
              <a:spcAft>
                <a:spcPct val="0"/>
              </a:spcAft>
              <a:defRPr>
                <a:solidFill>
                  <a:schemeClr val="tx1"/>
                </a:solidFill>
                <a:latin typeface="Calibri" panose="020F0502020204030204" pitchFamily="34" charset="0"/>
              </a:defRPr>
            </a:lvl8pPr>
            <a:lvl9pPr marL="3881925" indent="-228349" defTabSz="456697" eaLnBrk="0" fontAlgn="base" hangingPunct="0">
              <a:spcBef>
                <a:spcPct val="0"/>
              </a:spcBef>
              <a:spcAft>
                <a:spcPct val="0"/>
              </a:spcAft>
              <a:defRPr>
                <a:solidFill>
                  <a:schemeClr val="tx1"/>
                </a:solidFill>
                <a:latin typeface="Calibri" panose="020F0502020204030204" pitchFamily="34" charset="0"/>
              </a:defRPr>
            </a:lvl9pPr>
          </a:lstStyle>
          <a:p>
            <a:fld id="{C65D580C-2407-415F-873E-3CCB3B78C494}" type="slidenum">
              <a:rPr lang="en-GB" altLang="en-US" smtClean="0">
                <a:solidFill>
                  <a:prstClr val="black"/>
                </a:solidFill>
              </a:rPr>
              <a:pPr/>
              <a:t>11</a:t>
            </a:fld>
            <a:endParaRPr lang="en-GB" altLang="en-US" smtClean="0">
              <a:solidFill>
                <a:prstClr val="black"/>
              </a:solidFill>
            </a:endParaRPr>
          </a:p>
        </p:txBody>
      </p:sp>
    </p:spTree>
    <p:extLst>
      <p:ext uri="{BB962C8B-B14F-4D97-AF65-F5344CB8AC3E}">
        <p14:creationId xmlns:p14="http://schemas.microsoft.com/office/powerpoint/2010/main" val="320739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2D130F-C4C4-4B38-8D26-2421294117CA}" type="slidenum">
              <a:rPr lang="en-GB" smtClean="0"/>
              <a:t>12</a:t>
            </a:fld>
            <a:endParaRPr lang="en-GB"/>
          </a:p>
        </p:txBody>
      </p:sp>
    </p:spTree>
    <p:extLst>
      <p:ext uri="{BB962C8B-B14F-4D97-AF65-F5344CB8AC3E}">
        <p14:creationId xmlns:p14="http://schemas.microsoft.com/office/powerpoint/2010/main" val="2993936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2D130F-C4C4-4B38-8D26-2421294117CA}" type="slidenum">
              <a:rPr lang="en-GB" smtClean="0"/>
              <a:t>13</a:t>
            </a:fld>
            <a:endParaRPr lang="en-GB"/>
          </a:p>
        </p:txBody>
      </p:sp>
    </p:spTree>
    <p:extLst>
      <p:ext uri="{BB962C8B-B14F-4D97-AF65-F5344CB8AC3E}">
        <p14:creationId xmlns:p14="http://schemas.microsoft.com/office/powerpoint/2010/main" val="3461349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2D130F-C4C4-4B38-8D26-2421294117CA}" type="slidenum">
              <a:rPr lang="en-GB" smtClean="0"/>
              <a:t>14</a:t>
            </a:fld>
            <a:endParaRPr lang="en-GB"/>
          </a:p>
        </p:txBody>
      </p:sp>
    </p:spTree>
    <p:extLst>
      <p:ext uri="{BB962C8B-B14F-4D97-AF65-F5344CB8AC3E}">
        <p14:creationId xmlns:p14="http://schemas.microsoft.com/office/powerpoint/2010/main" val="1933934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2D130F-C4C4-4B38-8D26-2421294117CA}" type="slidenum">
              <a:rPr lang="en-GB" smtClean="0"/>
              <a:t>15</a:t>
            </a:fld>
            <a:endParaRPr lang="en-GB"/>
          </a:p>
        </p:txBody>
      </p:sp>
    </p:spTree>
    <p:extLst>
      <p:ext uri="{BB962C8B-B14F-4D97-AF65-F5344CB8AC3E}">
        <p14:creationId xmlns:p14="http://schemas.microsoft.com/office/powerpoint/2010/main" val="505212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2D130F-C4C4-4B38-8D26-2421294117CA}" type="slidenum">
              <a:rPr lang="en-GB" smtClean="0"/>
              <a:t>16</a:t>
            </a:fld>
            <a:endParaRPr lang="en-GB"/>
          </a:p>
        </p:txBody>
      </p:sp>
    </p:spTree>
    <p:extLst>
      <p:ext uri="{BB962C8B-B14F-4D97-AF65-F5344CB8AC3E}">
        <p14:creationId xmlns:p14="http://schemas.microsoft.com/office/powerpoint/2010/main" val="4133698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82D130F-C4C4-4B38-8D26-2421294117CA}" type="slidenum">
              <a:rPr lang="en-GB" smtClean="0"/>
              <a:t>18</a:t>
            </a:fld>
            <a:endParaRPr lang="en-GB"/>
          </a:p>
        </p:txBody>
      </p:sp>
    </p:spTree>
    <p:extLst>
      <p:ext uri="{BB962C8B-B14F-4D97-AF65-F5344CB8AC3E}">
        <p14:creationId xmlns:p14="http://schemas.microsoft.com/office/powerpoint/2010/main" val="3538468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82D130F-C4C4-4B38-8D26-2421294117CA}" type="slidenum">
              <a:rPr lang="en-GB" smtClean="0"/>
              <a:t>19</a:t>
            </a:fld>
            <a:endParaRPr lang="en-GB"/>
          </a:p>
        </p:txBody>
      </p:sp>
    </p:spTree>
    <p:extLst>
      <p:ext uri="{BB962C8B-B14F-4D97-AF65-F5344CB8AC3E}">
        <p14:creationId xmlns:p14="http://schemas.microsoft.com/office/powerpoint/2010/main" val="303080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2D130F-C4C4-4B38-8D26-2421294117CA}" type="slidenum">
              <a:rPr lang="en-GB" smtClean="0"/>
              <a:t>20</a:t>
            </a:fld>
            <a:endParaRPr lang="en-GB"/>
          </a:p>
        </p:txBody>
      </p:sp>
    </p:spTree>
    <p:extLst>
      <p:ext uri="{BB962C8B-B14F-4D97-AF65-F5344CB8AC3E}">
        <p14:creationId xmlns:p14="http://schemas.microsoft.com/office/powerpoint/2010/main" val="1510890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2D130F-C4C4-4B38-8D26-2421294117CA}" type="slidenum">
              <a:rPr lang="en-GB" smtClean="0"/>
              <a:t>21</a:t>
            </a:fld>
            <a:endParaRPr lang="en-GB"/>
          </a:p>
        </p:txBody>
      </p:sp>
    </p:spTree>
    <p:extLst>
      <p:ext uri="{BB962C8B-B14F-4D97-AF65-F5344CB8AC3E}">
        <p14:creationId xmlns:p14="http://schemas.microsoft.com/office/powerpoint/2010/main" val="1399186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133" indent="-285436">
              <a:defRPr>
                <a:solidFill>
                  <a:schemeClr val="tx1"/>
                </a:solidFill>
                <a:latin typeface="Calibri" panose="020F0502020204030204" pitchFamily="34" charset="0"/>
              </a:defRPr>
            </a:lvl2pPr>
            <a:lvl3pPr marL="1141743" indent="-228349">
              <a:defRPr>
                <a:solidFill>
                  <a:schemeClr val="tx1"/>
                </a:solidFill>
                <a:latin typeface="Calibri" panose="020F0502020204030204" pitchFamily="34" charset="0"/>
              </a:defRPr>
            </a:lvl3pPr>
            <a:lvl4pPr marL="1598440" indent="-228349">
              <a:defRPr>
                <a:solidFill>
                  <a:schemeClr val="tx1"/>
                </a:solidFill>
                <a:latin typeface="Calibri" panose="020F0502020204030204" pitchFamily="34" charset="0"/>
              </a:defRPr>
            </a:lvl4pPr>
            <a:lvl5pPr marL="2055137" indent="-228349">
              <a:defRPr>
                <a:solidFill>
                  <a:schemeClr val="tx1"/>
                </a:solidFill>
                <a:latin typeface="Calibri" panose="020F0502020204030204" pitchFamily="34" charset="0"/>
              </a:defRPr>
            </a:lvl5pPr>
            <a:lvl6pPr marL="2511834" indent="-228349" defTabSz="456697" eaLnBrk="0" fontAlgn="base" hangingPunct="0">
              <a:spcBef>
                <a:spcPct val="0"/>
              </a:spcBef>
              <a:spcAft>
                <a:spcPct val="0"/>
              </a:spcAft>
              <a:defRPr>
                <a:solidFill>
                  <a:schemeClr val="tx1"/>
                </a:solidFill>
                <a:latin typeface="Calibri" panose="020F0502020204030204" pitchFamily="34" charset="0"/>
              </a:defRPr>
            </a:lvl6pPr>
            <a:lvl7pPr marL="2968531" indent="-228349" defTabSz="456697" eaLnBrk="0" fontAlgn="base" hangingPunct="0">
              <a:spcBef>
                <a:spcPct val="0"/>
              </a:spcBef>
              <a:spcAft>
                <a:spcPct val="0"/>
              </a:spcAft>
              <a:defRPr>
                <a:solidFill>
                  <a:schemeClr val="tx1"/>
                </a:solidFill>
                <a:latin typeface="Calibri" panose="020F0502020204030204" pitchFamily="34" charset="0"/>
              </a:defRPr>
            </a:lvl7pPr>
            <a:lvl8pPr marL="3425228" indent="-228349" defTabSz="456697" eaLnBrk="0" fontAlgn="base" hangingPunct="0">
              <a:spcBef>
                <a:spcPct val="0"/>
              </a:spcBef>
              <a:spcAft>
                <a:spcPct val="0"/>
              </a:spcAft>
              <a:defRPr>
                <a:solidFill>
                  <a:schemeClr val="tx1"/>
                </a:solidFill>
                <a:latin typeface="Calibri" panose="020F0502020204030204" pitchFamily="34" charset="0"/>
              </a:defRPr>
            </a:lvl8pPr>
            <a:lvl9pPr marL="3881925" indent="-228349" defTabSz="456697" eaLnBrk="0" fontAlgn="base" hangingPunct="0">
              <a:spcBef>
                <a:spcPct val="0"/>
              </a:spcBef>
              <a:spcAft>
                <a:spcPct val="0"/>
              </a:spcAft>
              <a:defRPr>
                <a:solidFill>
                  <a:schemeClr val="tx1"/>
                </a:solidFill>
                <a:latin typeface="Calibri" panose="020F0502020204030204" pitchFamily="34" charset="0"/>
              </a:defRPr>
            </a:lvl9pPr>
          </a:lstStyle>
          <a:p>
            <a:fld id="{C65D580C-2407-415F-873E-3CCB3B78C494}" type="slidenum">
              <a:rPr lang="en-GB" altLang="en-US" smtClean="0">
                <a:solidFill>
                  <a:prstClr val="black"/>
                </a:solidFill>
              </a:rPr>
              <a:pPr/>
              <a:t>3</a:t>
            </a:fld>
            <a:endParaRPr lang="en-GB" altLang="en-US" smtClean="0">
              <a:solidFill>
                <a:prstClr val="black"/>
              </a:solidFill>
            </a:endParaRPr>
          </a:p>
        </p:txBody>
      </p:sp>
    </p:spTree>
    <p:extLst>
      <p:ext uri="{BB962C8B-B14F-4D97-AF65-F5344CB8AC3E}">
        <p14:creationId xmlns:p14="http://schemas.microsoft.com/office/powerpoint/2010/main" val="1643680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2D130F-C4C4-4B38-8D26-2421294117CA}" type="slidenum">
              <a:rPr lang="en-GB" smtClean="0"/>
              <a:t>22</a:t>
            </a:fld>
            <a:endParaRPr lang="en-GB"/>
          </a:p>
        </p:txBody>
      </p:sp>
    </p:spTree>
    <p:extLst>
      <p:ext uri="{BB962C8B-B14F-4D97-AF65-F5344CB8AC3E}">
        <p14:creationId xmlns:p14="http://schemas.microsoft.com/office/powerpoint/2010/main" val="1517651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2D130F-C4C4-4B38-8D26-2421294117CA}" type="slidenum">
              <a:rPr lang="en-GB" smtClean="0"/>
              <a:t>24</a:t>
            </a:fld>
            <a:endParaRPr lang="en-GB"/>
          </a:p>
        </p:txBody>
      </p:sp>
    </p:spTree>
    <p:extLst>
      <p:ext uri="{BB962C8B-B14F-4D97-AF65-F5344CB8AC3E}">
        <p14:creationId xmlns:p14="http://schemas.microsoft.com/office/powerpoint/2010/main" val="3384542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2D130F-C4C4-4B38-8D26-2421294117CA}" type="slidenum">
              <a:rPr lang="en-GB" smtClean="0"/>
              <a:t>25</a:t>
            </a:fld>
            <a:endParaRPr lang="en-GB"/>
          </a:p>
        </p:txBody>
      </p:sp>
    </p:spTree>
    <p:extLst>
      <p:ext uri="{BB962C8B-B14F-4D97-AF65-F5344CB8AC3E}">
        <p14:creationId xmlns:p14="http://schemas.microsoft.com/office/powerpoint/2010/main" val="69032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NOT A POLICY</a:t>
            </a:r>
            <a:endParaRPr lang="en-GB" dirty="0"/>
          </a:p>
        </p:txBody>
      </p:sp>
      <p:sp>
        <p:nvSpPr>
          <p:cNvPr id="4" name="Slide Number Placeholder 3"/>
          <p:cNvSpPr>
            <a:spLocks noGrp="1"/>
          </p:cNvSpPr>
          <p:nvPr>
            <p:ph type="sldNum" sz="quarter" idx="10"/>
          </p:nvPr>
        </p:nvSpPr>
        <p:spPr/>
        <p:txBody>
          <a:bodyPr/>
          <a:lstStyle/>
          <a:p>
            <a:fld id="{082D130F-C4C4-4B38-8D26-2421294117CA}" type="slidenum">
              <a:rPr lang="en-GB" smtClean="0"/>
              <a:t>26</a:t>
            </a:fld>
            <a:endParaRPr lang="en-GB"/>
          </a:p>
        </p:txBody>
      </p:sp>
    </p:spTree>
    <p:extLst>
      <p:ext uri="{BB962C8B-B14F-4D97-AF65-F5344CB8AC3E}">
        <p14:creationId xmlns:p14="http://schemas.microsoft.com/office/powerpoint/2010/main" val="3857049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133" indent="-285436">
              <a:defRPr>
                <a:solidFill>
                  <a:schemeClr val="tx1"/>
                </a:solidFill>
                <a:latin typeface="Calibri" panose="020F0502020204030204" pitchFamily="34" charset="0"/>
              </a:defRPr>
            </a:lvl2pPr>
            <a:lvl3pPr marL="1141743" indent="-228349">
              <a:defRPr>
                <a:solidFill>
                  <a:schemeClr val="tx1"/>
                </a:solidFill>
                <a:latin typeface="Calibri" panose="020F0502020204030204" pitchFamily="34" charset="0"/>
              </a:defRPr>
            </a:lvl3pPr>
            <a:lvl4pPr marL="1598440" indent="-228349">
              <a:defRPr>
                <a:solidFill>
                  <a:schemeClr val="tx1"/>
                </a:solidFill>
                <a:latin typeface="Calibri" panose="020F0502020204030204" pitchFamily="34" charset="0"/>
              </a:defRPr>
            </a:lvl4pPr>
            <a:lvl5pPr marL="2055137" indent="-228349">
              <a:defRPr>
                <a:solidFill>
                  <a:schemeClr val="tx1"/>
                </a:solidFill>
                <a:latin typeface="Calibri" panose="020F0502020204030204" pitchFamily="34" charset="0"/>
              </a:defRPr>
            </a:lvl5pPr>
            <a:lvl6pPr marL="2511834" indent="-228349" defTabSz="456697" eaLnBrk="0" fontAlgn="base" hangingPunct="0">
              <a:spcBef>
                <a:spcPct val="0"/>
              </a:spcBef>
              <a:spcAft>
                <a:spcPct val="0"/>
              </a:spcAft>
              <a:defRPr>
                <a:solidFill>
                  <a:schemeClr val="tx1"/>
                </a:solidFill>
                <a:latin typeface="Calibri" panose="020F0502020204030204" pitchFamily="34" charset="0"/>
              </a:defRPr>
            </a:lvl6pPr>
            <a:lvl7pPr marL="2968531" indent="-228349" defTabSz="456697" eaLnBrk="0" fontAlgn="base" hangingPunct="0">
              <a:spcBef>
                <a:spcPct val="0"/>
              </a:spcBef>
              <a:spcAft>
                <a:spcPct val="0"/>
              </a:spcAft>
              <a:defRPr>
                <a:solidFill>
                  <a:schemeClr val="tx1"/>
                </a:solidFill>
                <a:latin typeface="Calibri" panose="020F0502020204030204" pitchFamily="34" charset="0"/>
              </a:defRPr>
            </a:lvl7pPr>
            <a:lvl8pPr marL="3425228" indent="-228349" defTabSz="456697" eaLnBrk="0" fontAlgn="base" hangingPunct="0">
              <a:spcBef>
                <a:spcPct val="0"/>
              </a:spcBef>
              <a:spcAft>
                <a:spcPct val="0"/>
              </a:spcAft>
              <a:defRPr>
                <a:solidFill>
                  <a:schemeClr val="tx1"/>
                </a:solidFill>
                <a:latin typeface="Calibri" panose="020F0502020204030204" pitchFamily="34" charset="0"/>
              </a:defRPr>
            </a:lvl8pPr>
            <a:lvl9pPr marL="3881925" indent="-228349" defTabSz="456697" eaLnBrk="0" fontAlgn="base" hangingPunct="0">
              <a:spcBef>
                <a:spcPct val="0"/>
              </a:spcBef>
              <a:spcAft>
                <a:spcPct val="0"/>
              </a:spcAft>
              <a:defRPr>
                <a:solidFill>
                  <a:schemeClr val="tx1"/>
                </a:solidFill>
                <a:latin typeface="Calibri" panose="020F0502020204030204" pitchFamily="34" charset="0"/>
              </a:defRPr>
            </a:lvl9pPr>
          </a:lstStyle>
          <a:p>
            <a:fld id="{C65D580C-2407-415F-873E-3CCB3B78C494}" type="slidenum">
              <a:rPr lang="en-GB" altLang="en-US" smtClean="0">
                <a:solidFill>
                  <a:prstClr val="black"/>
                </a:solidFill>
              </a:rPr>
              <a:pPr/>
              <a:t>4</a:t>
            </a:fld>
            <a:endParaRPr lang="en-GB" altLang="en-US" smtClean="0">
              <a:solidFill>
                <a:prstClr val="black"/>
              </a:solidFill>
            </a:endParaRPr>
          </a:p>
        </p:txBody>
      </p:sp>
    </p:spTree>
    <p:extLst>
      <p:ext uri="{BB962C8B-B14F-4D97-AF65-F5344CB8AC3E}">
        <p14:creationId xmlns:p14="http://schemas.microsoft.com/office/powerpoint/2010/main" val="3440599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133" indent="-285436">
              <a:defRPr>
                <a:solidFill>
                  <a:schemeClr val="tx1"/>
                </a:solidFill>
                <a:latin typeface="Calibri" panose="020F0502020204030204" pitchFamily="34" charset="0"/>
              </a:defRPr>
            </a:lvl2pPr>
            <a:lvl3pPr marL="1141743" indent="-228349">
              <a:defRPr>
                <a:solidFill>
                  <a:schemeClr val="tx1"/>
                </a:solidFill>
                <a:latin typeface="Calibri" panose="020F0502020204030204" pitchFamily="34" charset="0"/>
              </a:defRPr>
            </a:lvl3pPr>
            <a:lvl4pPr marL="1598440" indent="-228349">
              <a:defRPr>
                <a:solidFill>
                  <a:schemeClr val="tx1"/>
                </a:solidFill>
                <a:latin typeface="Calibri" panose="020F0502020204030204" pitchFamily="34" charset="0"/>
              </a:defRPr>
            </a:lvl4pPr>
            <a:lvl5pPr marL="2055137" indent="-228349">
              <a:defRPr>
                <a:solidFill>
                  <a:schemeClr val="tx1"/>
                </a:solidFill>
                <a:latin typeface="Calibri" panose="020F0502020204030204" pitchFamily="34" charset="0"/>
              </a:defRPr>
            </a:lvl5pPr>
            <a:lvl6pPr marL="2511834" indent="-228349" defTabSz="456697" eaLnBrk="0" fontAlgn="base" hangingPunct="0">
              <a:spcBef>
                <a:spcPct val="0"/>
              </a:spcBef>
              <a:spcAft>
                <a:spcPct val="0"/>
              </a:spcAft>
              <a:defRPr>
                <a:solidFill>
                  <a:schemeClr val="tx1"/>
                </a:solidFill>
                <a:latin typeface="Calibri" panose="020F0502020204030204" pitchFamily="34" charset="0"/>
              </a:defRPr>
            </a:lvl6pPr>
            <a:lvl7pPr marL="2968531" indent="-228349" defTabSz="456697" eaLnBrk="0" fontAlgn="base" hangingPunct="0">
              <a:spcBef>
                <a:spcPct val="0"/>
              </a:spcBef>
              <a:spcAft>
                <a:spcPct val="0"/>
              </a:spcAft>
              <a:defRPr>
                <a:solidFill>
                  <a:schemeClr val="tx1"/>
                </a:solidFill>
                <a:latin typeface="Calibri" panose="020F0502020204030204" pitchFamily="34" charset="0"/>
              </a:defRPr>
            </a:lvl7pPr>
            <a:lvl8pPr marL="3425228" indent="-228349" defTabSz="456697" eaLnBrk="0" fontAlgn="base" hangingPunct="0">
              <a:spcBef>
                <a:spcPct val="0"/>
              </a:spcBef>
              <a:spcAft>
                <a:spcPct val="0"/>
              </a:spcAft>
              <a:defRPr>
                <a:solidFill>
                  <a:schemeClr val="tx1"/>
                </a:solidFill>
                <a:latin typeface="Calibri" panose="020F0502020204030204" pitchFamily="34" charset="0"/>
              </a:defRPr>
            </a:lvl8pPr>
            <a:lvl9pPr marL="3881925" indent="-228349" defTabSz="456697" eaLnBrk="0" fontAlgn="base" hangingPunct="0">
              <a:spcBef>
                <a:spcPct val="0"/>
              </a:spcBef>
              <a:spcAft>
                <a:spcPct val="0"/>
              </a:spcAft>
              <a:defRPr>
                <a:solidFill>
                  <a:schemeClr val="tx1"/>
                </a:solidFill>
                <a:latin typeface="Calibri" panose="020F0502020204030204" pitchFamily="34" charset="0"/>
              </a:defRPr>
            </a:lvl9pPr>
          </a:lstStyle>
          <a:p>
            <a:fld id="{C65D580C-2407-415F-873E-3CCB3B78C494}" type="slidenum">
              <a:rPr lang="en-GB" altLang="en-US" smtClean="0">
                <a:solidFill>
                  <a:prstClr val="black"/>
                </a:solidFill>
              </a:rPr>
              <a:pPr/>
              <a:t>5</a:t>
            </a:fld>
            <a:endParaRPr lang="en-GB" altLang="en-US" smtClean="0">
              <a:solidFill>
                <a:prstClr val="black"/>
              </a:solidFill>
            </a:endParaRPr>
          </a:p>
        </p:txBody>
      </p:sp>
    </p:spTree>
    <p:extLst>
      <p:ext uri="{BB962C8B-B14F-4D97-AF65-F5344CB8AC3E}">
        <p14:creationId xmlns:p14="http://schemas.microsoft.com/office/powerpoint/2010/main" val="2911609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133" indent="-285436">
              <a:defRPr>
                <a:solidFill>
                  <a:schemeClr val="tx1"/>
                </a:solidFill>
                <a:latin typeface="Calibri" panose="020F0502020204030204" pitchFamily="34" charset="0"/>
              </a:defRPr>
            </a:lvl2pPr>
            <a:lvl3pPr marL="1141743" indent="-228349">
              <a:defRPr>
                <a:solidFill>
                  <a:schemeClr val="tx1"/>
                </a:solidFill>
                <a:latin typeface="Calibri" panose="020F0502020204030204" pitchFamily="34" charset="0"/>
              </a:defRPr>
            </a:lvl3pPr>
            <a:lvl4pPr marL="1598440" indent="-228349">
              <a:defRPr>
                <a:solidFill>
                  <a:schemeClr val="tx1"/>
                </a:solidFill>
                <a:latin typeface="Calibri" panose="020F0502020204030204" pitchFamily="34" charset="0"/>
              </a:defRPr>
            </a:lvl4pPr>
            <a:lvl5pPr marL="2055137" indent="-228349">
              <a:defRPr>
                <a:solidFill>
                  <a:schemeClr val="tx1"/>
                </a:solidFill>
                <a:latin typeface="Calibri" panose="020F0502020204030204" pitchFamily="34" charset="0"/>
              </a:defRPr>
            </a:lvl5pPr>
            <a:lvl6pPr marL="2511834" indent="-228349" defTabSz="456697" eaLnBrk="0" fontAlgn="base" hangingPunct="0">
              <a:spcBef>
                <a:spcPct val="0"/>
              </a:spcBef>
              <a:spcAft>
                <a:spcPct val="0"/>
              </a:spcAft>
              <a:defRPr>
                <a:solidFill>
                  <a:schemeClr val="tx1"/>
                </a:solidFill>
                <a:latin typeface="Calibri" panose="020F0502020204030204" pitchFamily="34" charset="0"/>
              </a:defRPr>
            </a:lvl6pPr>
            <a:lvl7pPr marL="2968531" indent="-228349" defTabSz="456697" eaLnBrk="0" fontAlgn="base" hangingPunct="0">
              <a:spcBef>
                <a:spcPct val="0"/>
              </a:spcBef>
              <a:spcAft>
                <a:spcPct val="0"/>
              </a:spcAft>
              <a:defRPr>
                <a:solidFill>
                  <a:schemeClr val="tx1"/>
                </a:solidFill>
                <a:latin typeface="Calibri" panose="020F0502020204030204" pitchFamily="34" charset="0"/>
              </a:defRPr>
            </a:lvl7pPr>
            <a:lvl8pPr marL="3425228" indent="-228349" defTabSz="456697" eaLnBrk="0" fontAlgn="base" hangingPunct="0">
              <a:spcBef>
                <a:spcPct val="0"/>
              </a:spcBef>
              <a:spcAft>
                <a:spcPct val="0"/>
              </a:spcAft>
              <a:defRPr>
                <a:solidFill>
                  <a:schemeClr val="tx1"/>
                </a:solidFill>
                <a:latin typeface="Calibri" panose="020F0502020204030204" pitchFamily="34" charset="0"/>
              </a:defRPr>
            </a:lvl8pPr>
            <a:lvl9pPr marL="3881925" indent="-228349" defTabSz="456697" eaLnBrk="0" fontAlgn="base" hangingPunct="0">
              <a:spcBef>
                <a:spcPct val="0"/>
              </a:spcBef>
              <a:spcAft>
                <a:spcPct val="0"/>
              </a:spcAft>
              <a:defRPr>
                <a:solidFill>
                  <a:schemeClr val="tx1"/>
                </a:solidFill>
                <a:latin typeface="Calibri" panose="020F0502020204030204" pitchFamily="34" charset="0"/>
              </a:defRPr>
            </a:lvl9pPr>
          </a:lstStyle>
          <a:p>
            <a:fld id="{C65D580C-2407-415F-873E-3CCB3B78C494}" type="slidenum">
              <a:rPr lang="en-GB" altLang="en-US" smtClean="0">
                <a:solidFill>
                  <a:prstClr val="black"/>
                </a:solidFill>
              </a:rPr>
              <a:pPr/>
              <a:t>6</a:t>
            </a:fld>
            <a:endParaRPr lang="en-GB" altLang="en-US" smtClean="0">
              <a:solidFill>
                <a:prstClr val="black"/>
              </a:solidFill>
            </a:endParaRPr>
          </a:p>
        </p:txBody>
      </p:sp>
    </p:spTree>
    <p:extLst>
      <p:ext uri="{BB962C8B-B14F-4D97-AF65-F5344CB8AC3E}">
        <p14:creationId xmlns:p14="http://schemas.microsoft.com/office/powerpoint/2010/main" val="845374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133" indent="-285436">
              <a:defRPr>
                <a:solidFill>
                  <a:schemeClr val="tx1"/>
                </a:solidFill>
                <a:latin typeface="Calibri" panose="020F0502020204030204" pitchFamily="34" charset="0"/>
              </a:defRPr>
            </a:lvl2pPr>
            <a:lvl3pPr marL="1141743" indent="-228349">
              <a:defRPr>
                <a:solidFill>
                  <a:schemeClr val="tx1"/>
                </a:solidFill>
                <a:latin typeface="Calibri" panose="020F0502020204030204" pitchFamily="34" charset="0"/>
              </a:defRPr>
            </a:lvl3pPr>
            <a:lvl4pPr marL="1598440" indent="-228349">
              <a:defRPr>
                <a:solidFill>
                  <a:schemeClr val="tx1"/>
                </a:solidFill>
                <a:latin typeface="Calibri" panose="020F0502020204030204" pitchFamily="34" charset="0"/>
              </a:defRPr>
            </a:lvl4pPr>
            <a:lvl5pPr marL="2055137" indent="-228349">
              <a:defRPr>
                <a:solidFill>
                  <a:schemeClr val="tx1"/>
                </a:solidFill>
                <a:latin typeface="Calibri" panose="020F0502020204030204" pitchFamily="34" charset="0"/>
              </a:defRPr>
            </a:lvl5pPr>
            <a:lvl6pPr marL="2511834" indent="-228349" defTabSz="456697" eaLnBrk="0" fontAlgn="base" hangingPunct="0">
              <a:spcBef>
                <a:spcPct val="0"/>
              </a:spcBef>
              <a:spcAft>
                <a:spcPct val="0"/>
              </a:spcAft>
              <a:defRPr>
                <a:solidFill>
                  <a:schemeClr val="tx1"/>
                </a:solidFill>
                <a:latin typeface="Calibri" panose="020F0502020204030204" pitchFamily="34" charset="0"/>
              </a:defRPr>
            </a:lvl6pPr>
            <a:lvl7pPr marL="2968531" indent="-228349" defTabSz="456697" eaLnBrk="0" fontAlgn="base" hangingPunct="0">
              <a:spcBef>
                <a:spcPct val="0"/>
              </a:spcBef>
              <a:spcAft>
                <a:spcPct val="0"/>
              </a:spcAft>
              <a:defRPr>
                <a:solidFill>
                  <a:schemeClr val="tx1"/>
                </a:solidFill>
                <a:latin typeface="Calibri" panose="020F0502020204030204" pitchFamily="34" charset="0"/>
              </a:defRPr>
            </a:lvl7pPr>
            <a:lvl8pPr marL="3425228" indent="-228349" defTabSz="456697" eaLnBrk="0" fontAlgn="base" hangingPunct="0">
              <a:spcBef>
                <a:spcPct val="0"/>
              </a:spcBef>
              <a:spcAft>
                <a:spcPct val="0"/>
              </a:spcAft>
              <a:defRPr>
                <a:solidFill>
                  <a:schemeClr val="tx1"/>
                </a:solidFill>
                <a:latin typeface="Calibri" panose="020F0502020204030204" pitchFamily="34" charset="0"/>
              </a:defRPr>
            </a:lvl8pPr>
            <a:lvl9pPr marL="3881925" indent="-228349" defTabSz="456697" eaLnBrk="0" fontAlgn="base" hangingPunct="0">
              <a:spcBef>
                <a:spcPct val="0"/>
              </a:spcBef>
              <a:spcAft>
                <a:spcPct val="0"/>
              </a:spcAft>
              <a:defRPr>
                <a:solidFill>
                  <a:schemeClr val="tx1"/>
                </a:solidFill>
                <a:latin typeface="Calibri" panose="020F0502020204030204" pitchFamily="34" charset="0"/>
              </a:defRPr>
            </a:lvl9pPr>
          </a:lstStyle>
          <a:p>
            <a:fld id="{C65D580C-2407-415F-873E-3CCB3B78C494}" type="slidenum">
              <a:rPr lang="en-GB" altLang="en-US" smtClean="0">
                <a:solidFill>
                  <a:prstClr val="black"/>
                </a:solidFill>
              </a:rPr>
              <a:pPr/>
              <a:t>7</a:t>
            </a:fld>
            <a:endParaRPr lang="en-GB" altLang="en-US" smtClean="0">
              <a:solidFill>
                <a:prstClr val="black"/>
              </a:solidFill>
            </a:endParaRPr>
          </a:p>
        </p:txBody>
      </p:sp>
    </p:spTree>
    <p:extLst>
      <p:ext uri="{BB962C8B-B14F-4D97-AF65-F5344CB8AC3E}">
        <p14:creationId xmlns:p14="http://schemas.microsoft.com/office/powerpoint/2010/main" val="3589280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133" indent="-285436">
              <a:defRPr>
                <a:solidFill>
                  <a:schemeClr val="tx1"/>
                </a:solidFill>
                <a:latin typeface="Calibri" panose="020F0502020204030204" pitchFamily="34" charset="0"/>
              </a:defRPr>
            </a:lvl2pPr>
            <a:lvl3pPr marL="1141743" indent="-228349">
              <a:defRPr>
                <a:solidFill>
                  <a:schemeClr val="tx1"/>
                </a:solidFill>
                <a:latin typeface="Calibri" panose="020F0502020204030204" pitchFamily="34" charset="0"/>
              </a:defRPr>
            </a:lvl3pPr>
            <a:lvl4pPr marL="1598440" indent="-228349">
              <a:defRPr>
                <a:solidFill>
                  <a:schemeClr val="tx1"/>
                </a:solidFill>
                <a:latin typeface="Calibri" panose="020F0502020204030204" pitchFamily="34" charset="0"/>
              </a:defRPr>
            </a:lvl4pPr>
            <a:lvl5pPr marL="2055137" indent="-228349">
              <a:defRPr>
                <a:solidFill>
                  <a:schemeClr val="tx1"/>
                </a:solidFill>
                <a:latin typeface="Calibri" panose="020F0502020204030204" pitchFamily="34" charset="0"/>
              </a:defRPr>
            </a:lvl5pPr>
            <a:lvl6pPr marL="2511834" indent="-228349" defTabSz="456697" eaLnBrk="0" fontAlgn="base" hangingPunct="0">
              <a:spcBef>
                <a:spcPct val="0"/>
              </a:spcBef>
              <a:spcAft>
                <a:spcPct val="0"/>
              </a:spcAft>
              <a:defRPr>
                <a:solidFill>
                  <a:schemeClr val="tx1"/>
                </a:solidFill>
                <a:latin typeface="Calibri" panose="020F0502020204030204" pitchFamily="34" charset="0"/>
              </a:defRPr>
            </a:lvl6pPr>
            <a:lvl7pPr marL="2968531" indent="-228349" defTabSz="456697" eaLnBrk="0" fontAlgn="base" hangingPunct="0">
              <a:spcBef>
                <a:spcPct val="0"/>
              </a:spcBef>
              <a:spcAft>
                <a:spcPct val="0"/>
              </a:spcAft>
              <a:defRPr>
                <a:solidFill>
                  <a:schemeClr val="tx1"/>
                </a:solidFill>
                <a:latin typeface="Calibri" panose="020F0502020204030204" pitchFamily="34" charset="0"/>
              </a:defRPr>
            </a:lvl7pPr>
            <a:lvl8pPr marL="3425228" indent="-228349" defTabSz="456697" eaLnBrk="0" fontAlgn="base" hangingPunct="0">
              <a:spcBef>
                <a:spcPct val="0"/>
              </a:spcBef>
              <a:spcAft>
                <a:spcPct val="0"/>
              </a:spcAft>
              <a:defRPr>
                <a:solidFill>
                  <a:schemeClr val="tx1"/>
                </a:solidFill>
                <a:latin typeface="Calibri" panose="020F0502020204030204" pitchFamily="34" charset="0"/>
              </a:defRPr>
            </a:lvl8pPr>
            <a:lvl9pPr marL="3881925" indent="-228349" defTabSz="456697" eaLnBrk="0" fontAlgn="base" hangingPunct="0">
              <a:spcBef>
                <a:spcPct val="0"/>
              </a:spcBef>
              <a:spcAft>
                <a:spcPct val="0"/>
              </a:spcAft>
              <a:defRPr>
                <a:solidFill>
                  <a:schemeClr val="tx1"/>
                </a:solidFill>
                <a:latin typeface="Calibri" panose="020F0502020204030204" pitchFamily="34" charset="0"/>
              </a:defRPr>
            </a:lvl9pPr>
          </a:lstStyle>
          <a:p>
            <a:fld id="{C65D580C-2407-415F-873E-3CCB3B78C494}" type="slidenum">
              <a:rPr lang="en-GB" altLang="en-US" smtClean="0">
                <a:solidFill>
                  <a:prstClr val="black"/>
                </a:solidFill>
              </a:rPr>
              <a:pPr/>
              <a:t>8</a:t>
            </a:fld>
            <a:endParaRPr lang="en-GB" altLang="en-US" smtClean="0">
              <a:solidFill>
                <a:prstClr val="black"/>
              </a:solidFill>
            </a:endParaRPr>
          </a:p>
        </p:txBody>
      </p:sp>
    </p:spTree>
    <p:extLst>
      <p:ext uri="{BB962C8B-B14F-4D97-AF65-F5344CB8AC3E}">
        <p14:creationId xmlns:p14="http://schemas.microsoft.com/office/powerpoint/2010/main" val="373906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133" indent="-285436">
              <a:defRPr>
                <a:solidFill>
                  <a:schemeClr val="tx1"/>
                </a:solidFill>
                <a:latin typeface="Calibri" panose="020F0502020204030204" pitchFamily="34" charset="0"/>
              </a:defRPr>
            </a:lvl2pPr>
            <a:lvl3pPr marL="1141743" indent="-228349">
              <a:defRPr>
                <a:solidFill>
                  <a:schemeClr val="tx1"/>
                </a:solidFill>
                <a:latin typeface="Calibri" panose="020F0502020204030204" pitchFamily="34" charset="0"/>
              </a:defRPr>
            </a:lvl3pPr>
            <a:lvl4pPr marL="1598440" indent="-228349">
              <a:defRPr>
                <a:solidFill>
                  <a:schemeClr val="tx1"/>
                </a:solidFill>
                <a:latin typeface="Calibri" panose="020F0502020204030204" pitchFamily="34" charset="0"/>
              </a:defRPr>
            </a:lvl4pPr>
            <a:lvl5pPr marL="2055137" indent="-228349">
              <a:defRPr>
                <a:solidFill>
                  <a:schemeClr val="tx1"/>
                </a:solidFill>
                <a:latin typeface="Calibri" panose="020F0502020204030204" pitchFamily="34" charset="0"/>
              </a:defRPr>
            </a:lvl5pPr>
            <a:lvl6pPr marL="2511834" indent="-228349" defTabSz="456697" eaLnBrk="0" fontAlgn="base" hangingPunct="0">
              <a:spcBef>
                <a:spcPct val="0"/>
              </a:spcBef>
              <a:spcAft>
                <a:spcPct val="0"/>
              </a:spcAft>
              <a:defRPr>
                <a:solidFill>
                  <a:schemeClr val="tx1"/>
                </a:solidFill>
                <a:latin typeface="Calibri" panose="020F0502020204030204" pitchFamily="34" charset="0"/>
              </a:defRPr>
            </a:lvl6pPr>
            <a:lvl7pPr marL="2968531" indent="-228349" defTabSz="456697" eaLnBrk="0" fontAlgn="base" hangingPunct="0">
              <a:spcBef>
                <a:spcPct val="0"/>
              </a:spcBef>
              <a:spcAft>
                <a:spcPct val="0"/>
              </a:spcAft>
              <a:defRPr>
                <a:solidFill>
                  <a:schemeClr val="tx1"/>
                </a:solidFill>
                <a:latin typeface="Calibri" panose="020F0502020204030204" pitchFamily="34" charset="0"/>
              </a:defRPr>
            </a:lvl7pPr>
            <a:lvl8pPr marL="3425228" indent="-228349" defTabSz="456697" eaLnBrk="0" fontAlgn="base" hangingPunct="0">
              <a:spcBef>
                <a:spcPct val="0"/>
              </a:spcBef>
              <a:spcAft>
                <a:spcPct val="0"/>
              </a:spcAft>
              <a:defRPr>
                <a:solidFill>
                  <a:schemeClr val="tx1"/>
                </a:solidFill>
                <a:latin typeface="Calibri" panose="020F0502020204030204" pitchFamily="34" charset="0"/>
              </a:defRPr>
            </a:lvl8pPr>
            <a:lvl9pPr marL="3881925" indent="-228349" defTabSz="456697" eaLnBrk="0" fontAlgn="base" hangingPunct="0">
              <a:spcBef>
                <a:spcPct val="0"/>
              </a:spcBef>
              <a:spcAft>
                <a:spcPct val="0"/>
              </a:spcAft>
              <a:defRPr>
                <a:solidFill>
                  <a:schemeClr val="tx1"/>
                </a:solidFill>
                <a:latin typeface="Calibri" panose="020F0502020204030204" pitchFamily="34" charset="0"/>
              </a:defRPr>
            </a:lvl9pPr>
          </a:lstStyle>
          <a:p>
            <a:fld id="{C65D580C-2407-415F-873E-3CCB3B78C494}" type="slidenum">
              <a:rPr lang="en-GB" altLang="en-US" smtClean="0">
                <a:solidFill>
                  <a:prstClr val="black"/>
                </a:solidFill>
              </a:rPr>
              <a:pPr/>
              <a:t>9</a:t>
            </a:fld>
            <a:endParaRPr lang="en-GB" altLang="en-US" smtClean="0">
              <a:solidFill>
                <a:prstClr val="black"/>
              </a:solidFill>
            </a:endParaRPr>
          </a:p>
        </p:txBody>
      </p:sp>
    </p:spTree>
    <p:extLst>
      <p:ext uri="{BB962C8B-B14F-4D97-AF65-F5344CB8AC3E}">
        <p14:creationId xmlns:p14="http://schemas.microsoft.com/office/powerpoint/2010/main" val="2726303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133" indent="-285436">
              <a:defRPr>
                <a:solidFill>
                  <a:schemeClr val="tx1"/>
                </a:solidFill>
                <a:latin typeface="Calibri" panose="020F0502020204030204" pitchFamily="34" charset="0"/>
              </a:defRPr>
            </a:lvl2pPr>
            <a:lvl3pPr marL="1141743" indent="-228349">
              <a:defRPr>
                <a:solidFill>
                  <a:schemeClr val="tx1"/>
                </a:solidFill>
                <a:latin typeface="Calibri" panose="020F0502020204030204" pitchFamily="34" charset="0"/>
              </a:defRPr>
            </a:lvl3pPr>
            <a:lvl4pPr marL="1598440" indent="-228349">
              <a:defRPr>
                <a:solidFill>
                  <a:schemeClr val="tx1"/>
                </a:solidFill>
                <a:latin typeface="Calibri" panose="020F0502020204030204" pitchFamily="34" charset="0"/>
              </a:defRPr>
            </a:lvl4pPr>
            <a:lvl5pPr marL="2055137" indent="-228349">
              <a:defRPr>
                <a:solidFill>
                  <a:schemeClr val="tx1"/>
                </a:solidFill>
                <a:latin typeface="Calibri" panose="020F0502020204030204" pitchFamily="34" charset="0"/>
              </a:defRPr>
            </a:lvl5pPr>
            <a:lvl6pPr marL="2511834" indent="-228349" defTabSz="456697" eaLnBrk="0" fontAlgn="base" hangingPunct="0">
              <a:spcBef>
                <a:spcPct val="0"/>
              </a:spcBef>
              <a:spcAft>
                <a:spcPct val="0"/>
              </a:spcAft>
              <a:defRPr>
                <a:solidFill>
                  <a:schemeClr val="tx1"/>
                </a:solidFill>
                <a:latin typeface="Calibri" panose="020F0502020204030204" pitchFamily="34" charset="0"/>
              </a:defRPr>
            </a:lvl6pPr>
            <a:lvl7pPr marL="2968531" indent="-228349" defTabSz="456697" eaLnBrk="0" fontAlgn="base" hangingPunct="0">
              <a:spcBef>
                <a:spcPct val="0"/>
              </a:spcBef>
              <a:spcAft>
                <a:spcPct val="0"/>
              </a:spcAft>
              <a:defRPr>
                <a:solidFill>
                  <a:schemeClr val="tx1"/>
                </a:solidFill>
                <a:latin typeface="Calibri" panose="020F0502020204030204" pitchFamily="34" charset="0"/>
              </a:defRPr>
            </a:lvl7pPr>
            <a:lvl8pPr marL="3425228" indent="-228349" defTabSz="456697" eaLnBrk="0" fontAlgn="base" hangingPunct="0">
              <a:spcBef>
                <a:spcPct val="0"/>
              </a:spcBef>
              <a:spcAft>
                <a:spcPct val="0"/>
              </a:spcAft>
              <a:defRPr>
                <a:solidFill>
                  <a:schemeClr val="tx1"/>
                </a:solidFill>
                <a:latin typeface="Calibri" panose="020F0502020204030204" pitchFamily="34" charset="0"/>
              </a:defRPr>
            </a:lvl8pPr>
            <a:lvl9pPr marL="3881925" indent="-228349" defTabSz="456697" eaLnBrk="0" fontAlgn="base" hangingPunct="0">
              <a:spcBef>
                <a:spcPct val="0"/>
              </a:spcBef>
              <a:spcAft>
                <a:spcPct val="0"/>
              </a:spcAft>
              <a:defRPr>
                <a:solidFill>
                  <a:schemeClr val="tx1"/>
                </a:solidFill>
                <a:latin typeface="Calibri" panose="020F0502020204030204" pitchFamily="34" charset="0"/>
              </a:defRPr>
            </a:lvl9pPr>
          </a:lstStyle>
          <a:p>
            <a:fld id="{C65D580C-2407-415F-873E-3CCB3B78C494}" type="slidenum">
              <a:rPr lang="en-GB" altLang="en-US" smtClean="0">
                <a:solidFill>
                  <a:prstClr val="black"/>
                </a:solidFill>
              </a:rPr>
              <a:pPr/>
              <a:t>10</a:t>
            </a:fld>
            <a:endParaRPr lang="en-GB" altLang="en-US" smtClean="0">
              <a:solidFill>
                <a:prstClr val="black"/>
              </a:solidFill>
            </a:endParaRPr>
          </a:p>
        </p:txBody>
      </p:sp>
    </p:spTree>
    <p:extLst>
      <p:ext uri="{BB962C8B-B14F-4D97-AF65-F5344CB8AC3E}">
        <p14:creationId xmlns:p14="http://schemas.microsoft.com/office/powerpoint/2010/main" val="2183712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006AAED-4F10-427B-942F-97274F31B963}" type="slidenum">
              <a:rPr lang="en-US" altLang="en-US"/>
              <a:pPr/>
              <a:t>‹#›</a:t>
            </a:fld>
            <a:endParaRPr lang="en-US" altLang="en-US"/>
          </a:p>
        </p:txBody>
      </p:sp>
    </p:spTree>
    <p:extLst>
      <p:ext uri="{BB962C8B-B14F-4D97-AF65-F5344CB8AC3E}">
        <p14:creationId xmlns:p14="http://schemas.microsoft.com/office/powerpoint/2010/main" val="2013660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24ADAA1-7E23-4620-997A-B4834BACB714}" type="slidenum">
              <a:rPr lang="en-US" altLang="en-US"/>
              <a:pPr/>
              <a:t>‹#›</a:t>
            </a:fld>
            <a:endParaRPr lang="en-US" altLang="en-US"/>
          </a:p>
        </p:txBody>
      </p:sp>
    </p:spTree>
    <p:extLst>
      <p:ext uri="{BB962C8B-B14F-4D97-AF65-F5344CB8AC3E}">
        <p14:creationId xmlns:p14="http://schemas.microsoft.com/office/powerpoint/2010/main" val="335806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3988E3-4A04-4E40-9AA3-799C3F492356}" type="slidenum">
              <a:rPr lang="en-US" altLang="en-US"/>
              <a:pPr/>
              <a:t>‹#›</a:t>
            </a:fld>
            <a:endParaRPr lang="en-US" altLang="en-US"/>
          </a:p>
        </p:txBody>
      </p:sp>
    </p:spTree>
    <p:extLst>
      <p:ext uri="{BB962C8B-B14F-4D97-AF65-F5344CB8AC3E}">
        <p14:creationId xmlns:p14="http://schemas.microsoft.com/office/powerpoint/2010/main" val="1156099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normAutofit/>
          </a:bodyPr>
          <a:lstStyle>
            <a:lvl1pPr>
              <a:defRPr sz="3600" b="1">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7" name="Picture 2" descr="C:\Documents and Settings\PlummO01\Desktop\KCC_Logo_New_2012_Framed.jpg"/>
          <p:cNvPicPr>
            <a:picLocks noChangeAspect="1" noChangeArrowheads="1"/>
          </p:cNvPicPr>
          <p:nvPr userDrawn="1"/>
        </p:nvPicPr>
        <p:blipFill>
          <a:blip r:embed="rId2" cstate="print"/>
          <a:srcRect/>
          <a:stretch>
            <a:fillRect/>
          </a:stretch>
        </p:blipFill>
        <p:spPr bwMode="auto">
          <a:xfrm>
            <a:off x="7380288" y="5821363"/>
            <a:ext cx="1223963" cy="819150"/>
          </a:xfrm>
          <a:prstGeom prst="rect">
            <a:avLst/>
          </a:prstGeom>
          <a:noFill/>
          <a:ln w="9525">
            <a:noFill/>
            <a:miter lim="800000"/>
            <a:headEnd/>
            <a:tailEnd/>
          </a:ln>
        </p:spPr>
      </p:pic>
      <p:cxnSp>
        <p:nvCxnSpPr>
          <p:cNvPr id="8" name="Straight Connector 6"/>
          <p:cNvCxnSpPr>
            <a:cxnSpLocks noChangeShapeType="1"/>
          </p:cNvCxnSpPr>
          <p:nvPr userDrawn="1"/>
        </p:nvCxnSpPr>
        <p:spPr bwMode="auto">
          <a:xfrm>
            <a:off x="539751" y="5661025"/>
            <a:ext cx="8027988" cy="0"/>
          </a:xfrm>
          <a:prstGeom prst="line">
            <a:avLst/>
          </a:prstGeom>
          <a:noFill/>
          <a:ln w="12700">
            <a:solidFill>
              <a:schemeClr val="tx1"/>
            </a:solidFill>
            <a:round/>
            <a:headEnd/>
            <a:tailEnd/>
          </a:ln>
        </p:spPr>
      </p:cxnSp>
      <p:sp>
        <p:nvSpPr>
          <p:cNvPr id="9" name="Date Placeholder 1"/>
          <p:cNvSpPr>
            <a:spLocks noGrp="1"/>
          </p:cNvSpPr>
          <p:nvPr>
            <p:ph type="dt" sz="half" idx="10"/>
          </p:nvPr>
        </p:nvSpPr>
        <p:spPr>
          <a:xfrm>
            <a:off x="457200" y="6356351"/>
            <a:ext cx="2133600" cy="365125"/>
          </a:xfrm>
        </p:spPr>
        <p:txBody>
          <a:bodyPr/>
          <a:lstStyle>
            <a:lvl1pPr>
              <a:defRPr sz="1000">
                <a:latin typeface="Arial" pitchFamily="34" charset="0"/>
                <a:cs typeface="Arial" pitchFamily="34" charset="0"/>
              </a:defRPr>
            </a:lvl1pPr>
          </a:lstStyle>
          <a:p>
            <a:fld id="{4E1B8421-BC9B-42B6-9A37-5715A9FFC128}" type="datetimeFigureOut">
              <a:rPr lang="en-GB" smtClean="0">
                <a:solidFill>
                  <a:prstClr val="black">
                    <a:tint val="75000"/>
                  </a:prstClr>
                </a:solidFill>
              </a:rPr>
              <a:pPr/>
              <a:t>09/06/2015</a:t>
            </a:fld>
            <a:endParaRPr lang="en-GB">
              <a:solidFill>
                <a:prstClr val="black">
                  <a:tint val="75000"/>
                </a:prstClr>
              </a:solidFill>
            </a:endParaRPr>
          </a:p>
        </p:txBody>
      </p:sp>
      <p:sp>
        <p:nvSpPr>
          <p:cNvPr id="10" name="Footer Placeholder 2"/>
          <p:cNvSpPr>
            <a:spLocks noGrp="1"/>
          </p:cNvSpPr>
          <p:nvPr>
            <p:ph type="ftr" sz="quarter" idx="11"/>
          </p:nvPr>
        </p:nvSpPr>
        <p:spPr>
          <a:xfrm>
            <a:off x="3124200" y="6356351"/>
            <a:ext cx="2895600" cy="365125"/>
          </a:xfrm>
        </p:spPr>
        <p:txBody>
          <a:bodyPr/>
          <a:lstStyle>
            <a:lvl1pPr>
              <a:defRPr sz="1000">
                <a:latin typeface="Arial" pitchFamily="34" charset="0"/>
                <a:cs typeface="Arial" pitchFamily="34" charset="0"/>
              </a:defRPr>
            </a:lvl1pPr>
          </a:lstStyle>
          <a:p>
            <a:endParaRPr lang="en-GB">
              <a:solidFill>
                <a:prstClr val="black">
                  <a:tint val="75000"/>
                </a:prstClr>
              </a:solidFill>
            </a:endParaRPr>
          </a:p>
        </p:txBody>
      </p:sp>
      <p:sp>
        <p:nvSpPr>
          <p:cNvPr id="11" name="Slide Number Placeholder 3"/>
          <p:cNvSpPr>
            <a:spLocks noGrp="1"/>
          </p:cNvSpPr>
          <p:nvPr>
            <p:ph type="sldNum" sz="quarter" idx="12"/>
          </p:nvPr>
        </p:nvSpPr>
        <p:spPr>
          <a:xfrm>
            <a:off x="6553200" y="6356351"/>
            <a:ext cx="2133600" cy="365125"/>
          </a:xfrm>
        </p:spPr>
        <p:txBody>
          <a:bodyPr/>
          <a:lstStyle>
            <a:lvl1pPr>
              <a:defRPr sz="1000">
                <a:latin typeface="Arial" pitchFamily="34" charset="0"/>
                <a:cs typeface="Arial" pitchFamily="34" charset="0"/>
              </a:defRPr>
            </a:lvl1pPr>
          </a:lstStyle>
          <a:p>
            <a:fld id="{C06B74C9-1984-4309-B629-64A9E268053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8367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2" descr="C:\Documents and Settings\PlummO01\Desktop\KCC_Logo_New_2012_Framed.jpg"/>
          <p:cNvPicPr>
            <a:picLocks noChangeAspect="1" noChangeArrowheads="1"/>
          </p:cNvPicPr>
          <p:nvPr userDrawn="1"/>
        </p:nvPicPr>
        <p:blipFill>
          <a:blip r:embed="rId2" cstate="print"/>
          <a:srcRect/>
          <a:stretch>
            <a:fillRect/>
          </a:stretch>
        </p:blipFill>
        <p:spPr bwMode="auto">
          <a:xfrm>
            <a:off x="8248081" y="6237114"/>
            <a:ext cx="860425" cy="576262"/>
          </a:xfrm>
          <a:prstGeom prst="rect">
            <a:avLst/>
          </a:prstGeom>
          <a:noFill/>
          <a:ln w="9525">
            <a:noFill/>
            <a:miter lim="800000"/>
            <a:headEnd/>
            <a:tailEnd/>
          </a:ln>
        </p:spPr>
      </p:pic>
      <p:cxnSp>
        <p:nvCxnSpPr>
          <p:cNvPr id="8" name="Straight Connector 6"/>
          <p:cNvCxnSpPr>
            <a:cxnSpLocks noChangeShapeType="1"/>
          </p:cNvCxnSpPr>
          <p:nvPr userDrawn="1"/>
        </p:nvCxnSpPr>
        <p:spPr bwMode="auto">
          <a:xfrm>
            <a:off x="107504" y="6199187"/>
            <a:ext cx="8964488" cy="0"/>
          </a:xfrm>
          <a:prstGeom prst="line">
            <a:avLst/>
          </a:prstGeom>
          <a:noFill/>
          <a:ln w="12700">
            <a:solidFill>
              <a:schemeClr val="tx1"/>
            </a:solidFill>
            <a:round/>
            <a:headEnd/>
            <a:tailEnd/>
          </a:ln>
        </p:spPr>
      </p:cxnSp>
      <p:sp>
        <p:nvSpPr>
          <p:cNvPr id="10" name="Date Placeholder 1"/>
          <p:cNvSpPr>
            <a:spLocks noGrp="1"/>
          </p:cNvSpPr>
          <p:nvPr>
            <p:ph type="dt" sz="half" idx="10"/>
          </p:nvPr>
        </p:nvSpPr>
        <p:spPr>
          <a:xfrm>
            <a:off x="457200" y="6356351"/>
            <a:ext cx="2133600" cy="365125"/>
          </a:xfrm>
        </p:spPr>
        <p:txBody>
          <a:bodyPr/>
          <a:lstStyle>
            <a:lvl1pPr>
              <a:defRPr sz="1000">
                <a:latin typeface="Arial" pitchFamily="34" charset="0"/>
                <a:cs typeface="Arial" pitchFamily="34" charset="0"/>
              </a:defRPr>
            </a:lvl1pPr>
          </a:lstStyle>
          <a:p>
            <a:fld id="{4E1B8421-BC9B-42B6-9A37-5715A9FFC128}" type="datetimeFigureOut">
              <a:rPr lang="en-GB" smtClean="0">
                <a:solidFill>
                  <a:prstClr val="black">
                    <a:tint val="75000"/>
                  </a:prstClr>
                </a:solidFill>
              </a:rPr>
              <a:pPr/>
              <a:t>09/06/2015</a:t>
            </a:fld>
            <a:endParaRPr lang="en-GB">
              <a:solidFill>
                <a:prstClr val="black">
                  <a:tint val="75000"/>
                </a:prstClr>
              </a:solidFill>
            </a:endParaRPr>
          </a:p>
        </p:txBody>
      </p:sp>
      <p:sp>
        <p:nvSpPr>
          <p:cNvPr id="11" name="Footer Placeholder 2"/>
          <p:cNvSpPr>
            <a:spLocks noGrp="1"/>
          </p:cNvSpPr>
          <p:nvPr>
            <p:ph type="ftr" sz="quarter" idx="11"/>
          </p:nvPr>
        </p:nvSpPr>
        <p:spPr>
          <a:xfrm>
            <a:off x="3124200" y="6356351"/>
            <a:ext cx="2895600" cy="365125"/>
          </a:xfrm>
        </p:spPr>
        <p:txBody>
          <a:bodyPr/>
          <a:lstStyle>
            <a:lvl1pPr>
              <a:defRPr sz="1000">
                <a:latin typeface="Arial" pitchFamily="34" charset="0"/>
                <a:cs typeface="Arial" pitchFamily="34" charset="0"/>
              </a:defRPr>
            </a:lvl1pPr>
          </a:lstStyle>
          <a:p>
            <a:endParaRPr lang="en-GB">
              <a:solidFill>
                <a:prstClr val="black">
                  <a:tint val="75000"/>
                </a:prstClr>
              </a:solidFill>
            </a:endParaRPr>
          </a:p>
        </p:txBody>
      </p:sp>
      <p:sp>
        <p:nvSpPr>
          <p:cNvPr id="12" name="Slide Number Placeholder 3"/>
          <p:cNvSpPr>
            <a:spLocks noGrp="1"/>
          </p:cNvSpPr>
          <p:nvPr>
            <p:ph type="sldNum" sz="quarter" idx="12"/>
          </p:nvPr>
        </p:nvSpPr>
        <p:spPr>
          <a:xfrm>
            <a:off x="6553200" y="6356351"/>
            <a:ext cx="2133600" cy="365125"/>
          </a:xfrm>
        </p:spPr>
        <p:txBody>
          <a:bodyPr/>
          <a:lstStyle>
            <a:lvl1pPr>
              <a:defRPr sz="1000">
                <a:latin typeface="Arial" pitchFamily="34" charset="0"/>
                <a:cs typeface="Arial" pitchFamily="34" charset="0"/>
              </a:defRPr>
            </a:lvl1pPr>
          </a:lstStyle>
          <a:p>
            <a:fld id="{C06B74C9-1984-4309-B629-64A9E268053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3450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1"/>
          <p:cNvSpPr>
            <a:spLocks noGrp="1"/>
          </p:cNvSpPr>
          <p:nvPr>
            <p:ph type="dt" sz="half" idx="10"/>
          </p:nvPr>
        </p:nvSpPr>
        <p:spPr>
          <a:xfrm>
            <a:off x="457200" y="6356351"/>
            <a:ext cx="2133600" cy="365125"/>
          </a:xfrm>
        </p:spPr>
        <p:txBody>
          <a:bodyPr/>
          <a:lstStyle>
            <a:lvl1pPr>
              <a:defRPr sz="1000">
                <a:latin typeface="Arial" pitchFamily="34" charset="0"/>
                <a:cs typeface="Arial" pitchFamily="34" charset="0"/>
              </a:defRPr>
            </a:lvl1pPr>
          </a:lstStyle>
          <a:p>
            <a:fld id="{4E1B8421-BC9B-42B6-9A37-5715A9FFC128}" type="datetimeFigureOut">
              <a:rPr lang="en-GB" smtClean="0">
                <a:solidFill>
                  <a:prstClr val="black">
                    <a:tint val="75000"/>
                  </a:prstClr>
                </a:solidFill>
              </a:rPr>
              <a:pPr/>
              <a:t>09/06/2015</a:t>
            </a:fld>
            <a:endParaRPr lang="en-GB">
              <a:solidFill>
                <a:prstClr val="black">
                  <a:tint val="75000"/>
                </a:prstClr>
              </a:solidFill>
            </a:endParaRPr>
          </a:p>
        </p:txBody>
      </p:sp>
      <p:sp>
        <p:nvSpPr>
          <p:cNvPr id="8" name="Footer Placeholder 2"/>
          <p:cNvSpPr>
            <a:spLocks noGrp="1"/>
          </p:cNvSpPr>
          <p:nvPr>
            <p:ph type="ftr" sz="quarter" idx="11"/>
          </p:nvPr>
        </p:nvSpPr>
        <p:spPr>
          <a:xfrm>
            <a:off x="3124200" y="6356351"/>
            <a:ext cx="2895600" cy="365125"/>
          </a:xfrm>
        </p:spPr>
        <p:txBody>
          <a:bodyPr/>
          <a:lstStyle>
            <a:lvl1pPr>
              <a:defRPr sz="1000">
                <a:latin typeface="Arial" pitchFamily="34" charset="0"/>
                <a:cs typeface="Arial" pitchFamily="34" charset="0"/>
              </a:defRPr>
            </a:lvl1pPr>
          </a:lstStyle>
          <a:p>
            <a:endParaRPr lang="en-GB">
              <a:solidFill>
                <a:prstClr val="black">
                  <a:tint val="75000"/>
                </a:prstClr>
              </a:solidFill>
            </a:endParaRPr>
          </a:p>
        </p:txBody>
      </p:sp>
      <p:sp>
        <p:nvSpPr>
          <p:cNvPr id="9" name="Slide Number Placeholder 3"/>
          <p:cNvSpPr>
            <a:spLocks noGrp="1"/>
          </p:cNvSpPr>
          <p:nvPr>
            <p:ph type="sldNum" sz="quarter" idx="12"/>
          </p:nvPr>
        </p:nvSpPr>
        <p:spPr>
          <a:xfrm>
            <a:off x="6553200" y="6356351"/>
            <a:ext cx="2133600" cy="365125"/>
          </a:xfrm>
        </p:spPr>
        <p:txBody>
          <a:bodyPr/>
          <a:lstStyle>
            <a:lvl1pPr>
              <a:defRPr sz="1000">
                <a:latin typeface="Arial" pitchFamily="34" charset="0"/>
                <a:cs typeface="Arial" pitchFamily="34" charset="0"/>
              </a:defRPr>
            </a:lvl1pPr>
          </a:lstStyle>
          <a:p>
            <a:fld id="{C06B74C9-1984-4309-B629-64A9E268053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321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1"/>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1"/>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Date Placeholder 1"/>
          <p:cNvSpPr>
            <a:spLocks noGrp="1"/>
          </p:cNvSpPr>
          <p:nvPr>
            <p:ph type="dt" sz="half" idx="10"/>
          </p:nvPr>
        </p:nvSpPr>
        <p:spPr>
          <a:xfrm>
            <a:off x="457200" y="6356351"/>
            <a:ext cx="2133600" cy="365125"/>
          </a:xfrm>
        </p:spPr>
        <p:txBody>
          <a:bodyPr/>
          <a:lstStyle>
            <a:lvl1pPr>
              <a:defRPr sz="1000">
                <a:latin typeface="Arial" pitchFamily="34" charset="0"/>
                <a:cs typeface="Arial" pitchFamily="34" charset="0"/>
              </a:defRPr>
            </a:lvl1pPr>
          </a:lstStyle>
          <a:p>
            <a:fld id="{4E1B8421-BC9B-42B6-9A37-5715A9FFC128}" type="datetimeFigureOut">
              <a:rPr lang="en-GB" smtClean="0">
                <a:solidFill>
                  <a:prstClr val="black">
                    <a:tint val="75000"/>
                  </a:prstClr>
                </a:solidFill>
              </a:rPr>
              <a:pPr/>
              <a:t>09/06/2015</a:t>
            </a:fld>
            <a:endParaRPr lang="en-GB">
              <a:solidFill>
                <a:prstClr val="black">
                  <a:tint val="75000"/>
                </a:prstClr>
              </a:solidFill>
            </a:endParaRPr>
          </a:p>
        </p:txBody>
      </p:sp>
      <p:sp>
        <p:nvSpPr>
          <p:cNvPr id="9" name="Footer Placeholder 2"/>
          <p:cNvSpPr>
            <a:spLocks noGrp="1"/>
          </p:cNvSpPr>
          <p:nvPr>
            <p:ph type="ftr" sz="quarter" idx="11"/>
          </p:nvPr>
        </p:nvSpPr>
        <p:spPr>
          <a:xfrm>
            <a:off x="3124200" y="6356351"/>
            <a:ext cx="2895600" cy="365125"/>
          </a:xfrm>
        </p:spPr>
        <p:txBody>
          <a:bodyPr/>
          <a:lstStyle>
            <a:lvl1pPr>
              <a:defRPr sz="1000">
                <a:latin typeface="Arial" pitchFamily="34" charset="0"/>
                <a:cs typeface="Arial" pitchFamily="34" charset="0"/>
              </a:defRPr>
            </a:lvl1pPr>
          </a:lstStyle>
          <a:p>
            <a:endParaRPr lang="en-GB">
              <a:solidFill>
                <a:prstClr val="black">
                  <a:tint val="75000"/>
                </a:prstClr>
              </a:solidFill>
            </a:endParaRPr>
          </a:p>
        </p:txBody>
      </p:sp>
      <p:sp>
        <p:nvSpPr>
          <p:cNvPr id="10" name="Slide Number Placeholder 3"/>
          <p:cNvSpPr>
            <a:spLocks noGrp="1"/>
          </p:cNvSpPr>
          <p:nvPr>
            <p:ph type="sldNum" sz="quarter" idx="12"/>
          </p:nvPr>
        </p:nvSpPr>
        <p:spPr>
          <a:xfrm>
            <a:off x="6553200" y="6356351"/>
            <a:ext cx="2133600" cy="365125"/>
          </a:xfrm>
        </p:spPr>
        <p:txBody>
          <a:bodyPr/>
          <a:lstStyle>
            <a:lvl1pPr>
              <a:defRPr sz="1000">
                <a:latin typeface="Arial" pitchFamily="34" charset="0"/>
                <a:cs typeface="Arial" pitchFamily="34" charset="0"/>
              </a:defRPr>
            </a:lvl1pPr>
          </a:lstStyle>
          <a:p>
            <a:fld id="{C06B74C9-1984-4309-B629-64A9E268053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6826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1"/>
          <p:cNvSpPr>
            <a:spLocks noGrp="1"/>
          </p:cNvSpPr>
          <p:nvPr>
            <p:ph type="dt" sz="half" idx="10"/>
          </p:nvPr>
        </p:nvSpPr>
        <p:spPr>
          <a:xfrm>
            <a:off x="457200" y="6356351"/>
            <a:ext cx="2133600" cy="365125"/>
          </a:xfrm>
        </p:spPr>
        <p:txBody>
          <a:bodyPr/>
          <a:lstStyle>
            <a:lvl1pPr>
              <a:defRPr sz="1000">
                <a:latin typeface="Arial" pitchFamily="34" charset="0"/>
                <a:cs typeface="Arial" pitchFamily="34" charset="0"/>
              </a:defRPr>
            </a:lvl1pPr>
          </a:lstStyle>
          <a:p>
            <a:fld id="{4E1B8421-BC9B-42B6-9A37-5715A9FFC128}" type="datetimeFigureOut">
              <a:rPr lang="en-GB" smtClean="0">
                <a:solidFill>
                  <a:prstClr val="black">
                    <a:tint val="75000"/>
                  </a:prstClr>
                </a:solidFill>
              </a:rPr>
              <a:pPr/>
              <a:t>09/06/2015</a:t>
            </a:fld>
            <a:endParaRPr lang="en-GB">
              <a:solidFill>
                <a:prstClr val="black">
                  <a:tint val="75000"/>
                </a:prstClr>
              </a:solidFill>
            </a:endParaRPr>
          </a:p>
        </p:txBody>
      </p:sp>
      <p:sp>
        <p:nvSpPr>
          <p:cNvPr id="11" name="Footer Placeholder 2"/>
          <p:cNvSpPr>
            <a:spLocks noGrp="1"/>
          </p:cNvSpPr>
          <p:nvPr>
            <p:ph type="ftr" sz="quarter" idx="11"/>
          </p:nvPr>
        </p:nvSpPr>
        <p:spPr>
          <a:xfrm>
            <a:off x="3124200" y="6356351"/>
            <a:ext cx="2895600" cy="365125"/>
          </a:xfrm>
        </p:spPr>
        <p:txBody>
          <a:bodyPr/>
          <a:lstStyle>
            <a:lvl1pPr>
              <a:defRPr sz="1000">
                <a:latin typeface="Arial" pitchFamily="34" charset="0"/>
                <a:cs typeface="Arial" pitchFamily="34" charset="0"/>
              </a:defRPr>
            </a:lvl1pPr>
          </a:lstStyle>
          <a:p>
            <a:endParaRPr lang="en-GB">
              <a:solidFill>
                <a:prstClr val="black">
                  <a:tint val="75000"/>
                </a:prstClr>
              </a:solidFill>
            </a:endParaRPr>
          </a:p>
        </p:txBody>
      </p:sp>
      <p:sp>
        <p:nvSpPr>
          <p:cNvPr id="12" name="Slide Number Placeholder 3"/>
          <p:cNvSpPr>
            <a:spLocks noGrp="1"/>
          </p:cNvSpPr>
          <p:nvPr>
            <p:ph type="sldNum" sz="quarter" idx="12"/>
          </p:nvPr>
        </p:nvSpPr>
        <p:spPr>
          <a:xfrm>
            <a:off x="6553200" y="6356351"/>
            <a:ext cx="2133600" cy="365125"/>
          </a:xfrm>
        </p:spPr>
        <p:txBody>
          <a:bodyPr/>
          <a:lstStyle>
            <a:lvl1pPr>
              <a:defRPr sz="1000">
                <a:latin typeface="Arial" pitchFamily="34" charset="0"/>
                <a:cs typeface="Arial" pitchFamily="34" charset="0"/>
              </a:defRPr>
            </a:lvl1pPr>
          </a:lstStyle>
          <a:p>
            <a:fld id="{C06B74C9-1984-4309-B629-64A9E268053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5206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6" name="Date Placeholder 1"/>
          <p:cNvSpPr>
            <a:spLocks noGrp="1"/>
          </p:cNvSpPr>
          <p:nvPr>
            <p:ph type="dt" sz="half" idx="10"/>
          </p:nvPr>
        </p:nvSpPr>
        <p:spPr>
          <a:xfrm>
            <a:off x="457200" y="6356351"/>
            <a:ext cx="2133600" cy="365125"/>
          </a:xfrm>
        </p:spPr>
        <p:txBody>
          <a:bodyPr/>
          <a:lstStyle>
            <a:lvl1pPr>
              <a:defRPr sz="1000">
                <a:latin typeface="Arial" pitchFamily="34" charset="0"/>
                <a:cs typeface="Arial" pitchFamily="34" charset="0"/>
              </a:defRPr>
            </a:lvl1pPr>
          </a:lstStyle>
          <a:p>
            <a:fld id="{4E1B8421-BC9B-42B6-9A37-5715A9FFC128}" type="datetimeFigureOut">
              <a:rPr lang="en-GB" smtClean="0">
                <a:solidFill>
                  <a:prstClr val="black">
                    <a:tint val="75000"/>
                  </a:prstClr>
                </a:solidFill>
              </a:rPr>
              <a:pPr/>
              <a:t>09/06/2015</a:t>
            </a:fld>
            <a:endParaRPr lang="en-GB">
              <a:solidFill>
                <a:prstClr val="black">
                  <a:tint val="75000"/>
                </a:prstClr>
              </a:solidFill>
            </a:endParaRPr>
          </a:p>
        </p:txBody>
      </p:sp>
      <p:sp>
        <p:nvSpPr>
          <p:cNvPr id="7" name="Footer Placeholder 2"/>
          <p:cNvSpPr>
            <a:spLocks noGrp="1"/>
          </p:cNvSpPr>
          <p:nvPr>
            <p:ph type="ftr" sz="quarter" idx="11"/>
          </p:nvPr>
        </p:nvSpPr>
        <p:spPr>
          <a:xfrm>
            <a:off x="3124200" y="6356351"/>
            <a:ext cx="2895600" cy="365125"/>
          </a:xfrm>
        </p:spPr>
        <p:txBody>
          <a:bodyPr/>
          <a:lstStyle>
            <a:lvl1pPr>
              <a:defRPr sz="1000">
                <a:latin typeface="Arial" pitchFamily="34" charset="0"/>
                <a:cs typeface="Arial" pitchFamily="34" charset="0"/>
              </a:defRPr>
            </a:lvl1pPr>
          </a:lstStyle>
          <a:p>
            <a:endParaRPr lang="en-GB">
              <a:solidFill>
                <a:prstClr val="black">
                  <a:tint val="75000"/>
                </a:prstClr>
              </a:solidFill>
            </a:endParaRPr>
          </a:p>
        </p:txBody>
      </p:sp>
      <p:sp>
        <p:nvSpPr>
          <p:cNvPr id="8" name="Slide Number Placeholder 3"/>
          <p:cNvSpPr>
            <a:spLocks noGrp="1"/>
          </p:cNvSpPr>
          <p:nvPr>
            <p:ph type="sldNum" sz="quarter" idx="12"/>
          </p:nvPr>
        </p:nvSpPr>
        <p:spPr>
          <a:xfrm>
            <a:off x="6553200" y="6356351"/>
            <a:ext cx="2133600" cy="365125"/>
          </a:xfrm>
        </p:spPr>
        <p:txBody>
          <a:bodyPr/>
          <a:lstStyle>
            <a:lvl1pPr>
              <a:defRPr sz="1000">
                <a:latin typeface="Arial" pitchFamily="34" charset="0"/>
                <a:cs typeface="Arial" pitchFamily="34" charset="0"/>
              </a:defRPr>
            </a:lvl1pPr>
          </a:lstStyle>
          <a:p>
            <a:fld id="{C06B74C9-1984-4309-B629-64A9E268053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7812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00">
                <a:latin typeface="Arial" pitchFamily="34" charset="0"/>
                <a:cs typeface="Arial" pitchFamily="34" charset="0"/>
              </a:defRPr>
            </a:lvl1pPr>
          </a:lstStyle>
          <a:p>
            <a:fld id="{4E1B8421-BC9B-42B6-9A37-5715A9FFC128}" type="datetimeFigureOut">
              <a:rPr lang="en-GB" smtClean="0">
                <a:solidFill>
                  <a:prstClr val="black">
                    <a:tint val="75000"/>
                  </a:prstClr>
                </a:solidFill>
              </a:rPr>
              <a:pPr/>
              <a:t>09/06/2015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z="1000">
                <a:latin typeface="Arial" pitchFamily="34" charset="0"/>
                <a:cs typeface="Arial" pitchFamily="34" charset="0"/>
              </a:defRPr>
            </a:lvl1pPr>
          </a:lstStyle>
          <a:p>
            <a:fld id="{C06B74C9-1984-4309-B629-64A9E268053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5127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1"/>
            <a:ext cx="5111751"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a:latin typeface="Arial" pitchFamily="34" charset="0"/>
                <a:cs typeface="Arial" pitchFamily="34" charset="0"/>
              </a:defRPr>
            </a:lvl1pPr>
          </a:lstStyle>
          <a:p>
            <a:fld id="{4E1B8421-BC9B-42B6-9A37-5715A9FFC128}" type="datetimeFigureOut">
              <a:rPr lang="en-GB" smtClean="0">
                <a:solidFill>
                  <a:prstClr val="black">
                    <a:tint val="75000"/>
                  </a:prstClr>
                </a:solidFill>
              </a:rPr>
              <a:pPr/>
              <a:t>09/06/2015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a:latin typeface="Arial" pitchFamily="34" charset="0"/>
                <a:cs typeface="Arial" pitchFamily="34" charset="0"/>
              </a:defRPr>
            </a:lvl1pPr>
          </a:lstStyle>
          <a:p>
            <a:fld id="{C06B74C9-1984-4309-B629-64A9E268053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518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2215A06-F486-457D-BDAE-2A9A2495E84A}" type="slidenum">
              <a:rPr lang="en-US" altLang="en-US"/>
              <a:pPr/>
              <a:t>‹#›</a:t>
            </a:fld>
            <a:endParaRPr lang="en-US" altLang="en-US"/>
          </a:p>
        </p:txBody>
      </p:sp>
    </p:spTree>
    <p:extLst>
      <p:ext uri="{BB962C8B-B14F-4D97-AF65-F5344CB8AC3E}">
        <p14:creationId xmlns:p14="http://schemas.microsoft.com/office/powerpoint/2010/main" val="48802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a:latin typeface="Arial" pitchFamily="34" charset="0"/>
                <a:cs typeface="Arial" pitchFamily="34" charset="0"/>
              </a:defRPr>
            </a:lvl1pPr>
          </a:lstStyle>
          <a:p>
            <a:fld id="{4E1B8421-BC9B-42B6-9A37-5715A9FFC128}" type="datetimeFigureOut">
              <a:rPr lang="en-GB" smtClean="0">
                <a:solidFill>
                  <a:prstClr val="black">
                    <a:tint val="75000"/>
                  </a:prstClr>
                </a:solidFill>
              </a:rPr>
              <a:pPr/>
              <a:t>09/06/2015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a:latin typeface="Arial" pitchFamily="34" charset="0"/>
                <a:cs typeface="Arial" pitchFamily="34" charset="0"/>
              </a:defRPr>
            </a:lvl1pPr>
          </a:lstStyle>
          <a:p>
            <a:fld id="{C06B74C9-1984-4309-B629-64A9E268053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9482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a:latin typeface="Arial" pitchFamily="34" charset="0"/>
                <a:cs typeface="Arial" pitchFamily="34" charset="0"/>
              </a:defRPr>
            </a:lvl1pPr>
          </a:lstStyle>
          <a:p>
            <a:fld id="{4E1B8421-BC9B-42B6-9A37-5715A9FFC128}" type="datetimeFigureOut">
              <a:rPr lang="en-GB" smtClean="0">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a:latin typeface="Arial" pitchFamily="34" charset="0"/>
                <a:cs typeface="Arial" pitchFamily="34" charset="0"/>
              </a:defRPr>
            </a:lvl1pPr>
          </a:lstStyle>
          <a:p>
            <a:fld id="{C06B74C9-1984-4309-B629-64A9E268053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5315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274639"/>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a:latin typeface="Arial" pitchFamily="34" charset="0"/>
                <a:cs typeface="Arial" pitchFamily="34" charset="0"/>
              </a:defRPr>
            </a:lvl1pPr>
          </a:lstStyle>
          <a:p>
            <a:fld id="{4E1B8421-BC9B-42B6-9A37-5715A9FFC128}" type="datetimeFigureOut">
              <a:rPr lang="en-GB" smtClean="0">
                <a:solidFill>
                  <a:prstClr val="black">
                    <a:tint val="75000"/>
                  </a:prstClr>
                </a:solidFill>
              </a:rPr>
              <a:pPr/>
              <a:t>09/06/2015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a:latin typeface="Arial" pitchFamily="34" charset="0"/>
                <a:cs typeface="Arial" pitchFamily="34" charset="0"/>
              </a:defRPr>
            </a:lvl1pPr>
          </a:lstStyle>
          <a:p>
            <a:fld id="{C06B74C9-1984-4309-B629-64A9E268053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5704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8861950-0BBE-4529-B15E-EEEEB49E1C8B}" type="datetimeFigureOut">
              <a:rPr lang="en-US">
                <a:solidFill>
                  <a:prstClr val="black">
                    <a:tint val="75000"/>
                  </a:prstClr>
                </a:solidFill>
              </a:rPr>
              <a:pPr>
                <a:defRPr/>
              </a:pPr>
              <a:t>09/06/2015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2CBE0E8-30A8-489B-9D7A-4C30F64DB72A}" type="slidenum">
              <a:rPr lang="en-US" altLang="en-US"/>
              <a:pPr>
                <a:defRPr/>
              </a:pPr>
              <a:t>‹#›</a:t>
            </a:fld>
            <a:endParaRPr lang="en-US" altLang="en-US"/>
          </a:p>
        </p:txBody>
      </p:sp>
    </p:spTree>
    <p:extLst>
      <p:ext uri="{BB962C8B-B14F-4D97-AF65-F5344CB8AC3E}">
        <p14:creationId xmlns:p14="http://schemas.microsoft.com/office/powerpoint/2010/main" val="791052288"/>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Tobacco Control.jpg"/>
          <p:cNvPicPr>
            <a:picLocks noChangeAspect="1"/>
          </p:cNvPicPr>
          <p:nvPr userDrawn="1"/>
        </p:nvPicPr>
        <p:blipFill>
          <a:blip r:embed="rId2" cstate="print">
            <a:extLst>
              <a:ext uri="{28A0092B-C50C-407E-A947-70E740481C1C}">
                <a14:useLocalDpi xmlns:a14="http://schemas.microsoft.com/office/drawing/2010/main" val="0"/>
              </a:ext>
            </a:extLst>
          </a:blip>
          <a:srcRect l="68674" t="39047" r="2756" b="6258"/>
          <a:stretch>
            <a:fillRect/>
          </a:stretch>
        </p:blipFill>
        <p:spPr bwMode="auto">
          <a:xfrm>
            <a:off x="7729538" y="4830763"/>
            <a:ext cx="1223962"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Tobacco Control.jpg"/>
          <p:cNvPicPr>
            <a:picLocks noChangeAspect="1"/>
          </p:cNvPicPr>
          <p:nvPr userDrawn="1"/>
        </p:nvPicPr>
        <p:blipFill>
          <a:blip r:embed="rId3" cstate="print">
            <a:extLst>
              <a:ext uri="{28A0092B-C50C-407E-A947-70E740481C1C}">
                <a14:useLocalDpi xmlns:a14="http://schemas.microsoft.com/office/drawing/2010/main" val="0"/>
              </a:ext>
            </a:extLst>
          </a:blip>
          <a:srcRect t="95486"/>
          <a:stretch>
            <a:fillRect/>
          </a:stretch>
        </p:blipFill>
        <p:spPr bwMode="auto">
          <a:xfrm>
            <a:off x="0" y="6589713"/>
            <a:ext cx="914400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0" y="1187450"/>
            <a:ext cx="9144000" cy="0"/>
          </a:xfrm>
          <a:prstGeom prst="line">
            <a:avLst/>
          </a:prstGeom>
          <a:ln>
            <a:solidFill>
              <a:srgbClr val="666699"/>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1" name="Title 1"/>
          <p:cNvSpPr>
            <a:spLocks noGrp="1"/>
          </p:cNvSpPr>
          <p:nvPr>
            <p:ph type="title" idx="4294967295"/>
          </p:nvPr>
        </p:nvSpPr>
        <p:spPr>
          <a:xfrm>
            <a:off x="286871" y="276503"/>
            <a:ext cx="8229600" cy="776494"/>
          </a:xfrm>
        </p:spPr>
        <p:txBody>
          <a:bodyPr/>
          <a:lstStyle/>
          <a:p>
            <a:endParaRPr lang="en-GB" dirty="0"/>
          </a:p>
        </p:txBody>
      </p:sp>
      <p:sp>
        <p:nvSpPr>
          <p:cNvPr id="7" name="Date Placeholder 3"/>
          <p:cNvSpPr>
            <a:spLocks noGrp="1"/>
          </p:cNvSpPr>
          <p:nvPr>
            <p:ph type="dt" sz="half" idx="10"/>
          </p:nvPr>
        </p:nvSpPr>
        <p:spPr/>
        <p:txBody>
          <a:bodyPr/>
          <a:lstStyle>
            <a:lvl1pPr>
              <a:defRPr/>
            </a:lvl1pPr>
          </a:lstStyle>
          <a:p>
            <a:pPr>
              <a:defRPr/>
            </a:pPr>
            <a:fld id="{08FA23FF-19E8-4FD9-A86B-AA18B57717D6}" type="datetimeFigureOut">
              <a:rPr lang="en-US">
                <a:solidFill>
                  <a:prstClr val="black">
                    <a:tint val="75000"/>
                  </a:prstClr>
                </a:solidFill>
              </a:rPr>
              <a:pPr>
                <a:defRPr/>
              </a:pPr>
              <a:t>09/06/2015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0F20342-3E46-4AA4-BDC4-17FB7665B0D9}" type="slidenum">
              <a:rPr lang="en-US" altLang="en-US"/>
              <a:pPr>
                <a:defRPr/>
              </a:pPr>
              <a:t>‹#›</a:t>
            </a:fld>
            <a:endParaRPr lang="en-US" altLang="en-US"/>
          </a:p>
        </p:txBody>
      </p:sp>
    </p:spTree>
    <p:extLst>
      <p:ext uri="{BB962C8B-B14F-4D97-AF65-F5344CB8AC3E}">
        <p14:creationId xmlns:p14="http://schemas.microsoft.com/office/powerpoint/2010/main" val="824166055"/>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39784C-A58E-4DC8-8ECE-5F7217D0117B}" type="datetimeFigureOut">
              <a:rPr lang="en-US">
                <a:solidFill>
                  <a:prstClr val="black">
                    <a:tint val="75000"/>
                  </a:prstClr>
                </a:solidFill>
              </a:rPr>
              <a:pPr>
                <a:defRPr/>
              </a:pPr>
              <a:t>09/06/2015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8CCE1B-1C6A-4BDD-AF7F-3B81293C6E6F}" type="slidenum">
              <a:rPr lang="en-US" altLang="en-US"/>
              <a:pPr>
                <a:defRPr/>
              </a:pPr>
              <a:t>‹#›</a:t>
            </a:fld>
            <a:endParaRPr lang="en-US" altLang="en-US"/>
          </a:p>
        </p:txBody>
      </p:sp>
    </p:spTree>
    <p:extLst>
      <p:ext uri="{BB962C8B-B14F-4D97-AF65-F5344CB8AC3E}">
        <p14:creationId xmlns:p14="http://schemas.microsoft.com/office/powerpoint/2010/main" val="3623004321"/>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A7ED92E-6BE5-4B63-8358-9DB7FD0F7020}" type="datetimeFigureOut">
              <a:rPr lang="en-US">
                <a:solidFill>
                  <a:prstClr val="black">
                    <a:tint val="75000"/>
                  </a:prstClr>
                </a:solidFill>
              </a:rPr>
              <a:pPr>
                <a:defRPr/>
              </a:pPr>
              <a:t>09/06/2015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C0C2C5E-7EF9-495B-9103-FEEE4061494C}" type="slidenum">
              <a:rPr lang="en-US" altLang="en-US"/>
              <a:pPr>
                <a:defRPr/>
              </a:pPr>
              <a:t>‹#›</a:t>
            </a:fld>
            <a:endParaRPr lang="en-US" altLang="en-US"/>
          </a:p>
        </p:txBody>
      </p:sp>
    </p:spTree>
    <p:extLst>
      <p:ext uri="{BB962C8B-B14F-4D97-AF65-F5344CB8AC3E}">
        <p14:creationId xmlns:p14="http://schemas.microsoft.com/office/powerpoint/2010/main" val="1665842294"/>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8725CF1-285D-45CA-B3F4-E676FCE3EFBF}" type="datetimeFigureOut">
              <a:rPr lang="en-US">
                <a:solidFill>
                  <a:prstClr val="black">
                    <a:tint val="75000"/>
                  </a:prstClr>
                </a:solidFill>
              </a:rPr>
              <a:pPr>
                <a:defRPr/>
              </a:pPr>
              <a:t>09/06/2015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8674047-D1D3-4B7D-9795-D5FCC64A188A}" type="slidenum">
              <a:rPr lang="en-US" altLang="en-US"/>
              <a:pPr>
                <a:defRPr/>
              </a:pPr>
              <a:t>‹#›</a:t>
            </a:fld>
            <a:endParaRPr lang="en-US" altLang="en-US"/>
          </a:p>
        </p:txBody>
      </p:sp>
    </p:spTree>
    <p:extLst>
      <p:ext uri="{BB962C8B-B14F-4D97-AF65-F5344CB8AC3E}">
        <p14:creationId xmlns:p14="http://schemas.microsoft.com/office/powerpoint/2010/main" val="4044962266"/>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83326EE-4896-41EA-9B7D-6196760EC4A6}" type="datetimeFigureOut">
              <a:rPr lang="en-US">
                <a:solidFill>
                  <a:prstClr val="black">
                    <a:tint val="75000"/>
                  </a:prstClr>
                </a:solidFill>
              </a:rPr>
              <a:pPr>
                <a:defRPr/>
              </a:pPr>
              <a:t>09/06/2015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8E9E418-9363-4880-BDDB-C154B2AB6BFD}" type="slidenum">
              <a:rPr lang="en-US" altLang="en-US"/>
              <a:pPr>
                <a:defRPr/>
              </a:pPr>
              <a:t>‹#›</a:t>
            </a:fld>
            <a:endParaRPr lang="en-US" altLang="en-US"/>
          </a:p>
        </p:txBody>
      </p:sp>
    </p:spTree>
    <p:extLst>
      <p:ext uri="{BB962C8B-B14F-4D97-AF65-F5344CB8AC3E}">
        <p14:creationId xmlns:p14="http://schemas.microsoft.com/office/powerpoint/2010/main" val="2414372461"/>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149D5D-4437-4323-BCF0-7594F7A4B902}" type="datetimeFigureOut">
              <a:rPr lang="en-US">
                <a:solidFill>
                  <a:prstClr val="black">
                    <a:tint val="75000"/>
                  </a:prstClr>
                </a:solidFill>
              </a:rPr>
              <a:pPr>
                <a:defRPr/>
              </a:pPr>
              <a:t>09/06/2015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A71EB49-B70B-4A5A-A066-18F851DE8B5E}" type="slidenum">
              <a:rPr lang="en-US" altLang="en-US"/>
              <a:pPr>
                <a:defRPr/>
              </a:pPr>
              <a:t>‹#›</a:t>
            </a:fld>
            <a:endParaRPr lang="en-US" altLang="en-US"/>
          </a:p>
        </p:txBody>
      </p:sp>
    </p:spTree>
    <p:extLst>
      <p:ext uri="{BB962C8B-B14F-4D97-AF65-F5344CB8AC3E}">
        <p14:creationId xmlns:p14="http://schemas.microsoft.com/office/powerpoint/2010/main" val="1634747670"/>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1C4854E-D9E7-4773-8D19-1F228DC6F57A}" type="slidenum">
              <a:rPr lang="en-US" altLang="en-US"/>
              <a:pPr/>
              <a:t>‹#›</a:t>
            </a:fld>
            <a:endParaRPr lang="en-US" altLang="en-US"/>
          </a:p>
        </p:txBody>
      </p:sp>
    </p:spTree>
    <p:extLst>
      <p:ext uri="{BB962C8B-B14F-4D97-AF65-F5344CB8AC3E}">
        <p14:creationId xmlns:p14="http://schemas.microsoft.com/office/powerpoint/2010/main" val="2500408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7FFC93-E9E9-4325-8B77-82A31EC7DCB7}" type="datetimeFigureOut">
              <a:rPr lang="en-US">
                <a:solidFill>
                  <a:prstClr val="black">
                    <a:tint val="75000"/>
                  </a:prstClr>
                </a:solidFill>
              </a:rPr>
              <a:pPr>
                <a:defRPr/>
              </a:pPr>
              <a:t>09/06/2015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6C96F2-1B14-4A8C-837C-69842A3FFA6F}" type="slidenum">
              <a:rPr lang="en-US" altLang="en-US"/>
              <a:pPr>
                <a:defRPr/>
              </a:pPr>
              <a:t>‹#›</a:t>
            </a:fld>
            <a:endParaRPr lang="en-US" altLang="en-US"/>
          </a:p>
        </p:txBody>
      </p:sp>
    </p:spTree>
    <p:extLst>
      <p:ext uri="{BB962C8B-B14F-4D97-AF65-F5344CB8AC3E}">
        <p14:creationId xmlns:p14="http://schemas.microsoft.com/office/powerpoint/2010/main" val="1744531078"/>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F03C95-8B7C-4B89-B525-382B68D5C1C8}" type="datetimeFigureOut">
              <a:rPr lang="en-US">
                <a:solidFill>
                  <a:prstClr val="black">
                    <a:tint val="75000"/>
                  </a:prstClr>
                </a:solidFill>
              </a:rPr>
              <a:pPr>
                <a:defRPr/>
              </a:pPr>
              <a:t>09/06/2015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ADDCB08-E3DC-499B-AE85-7D1A0C51969B}" type="slidenum">
              <a:rPr lang="en-US" altLang="en-US"/>
              <a:pPr>
                <a:defRPr/>
              </a:pPr>
              <a:t>‹#›</a:t>
            </a:fld>
            <a:endParaRPr lang="en-US" altLang="en-US"/>
          </a:p>
        </p:txBody>
      </p:sp>
    </p:spTree>
    <p:extLst>
      <p:ext uri="{BB962C8B-B14F-4D97-AF65-F5344CB8AC3E}">
        <p14:creationId xmlns:p14="http://schemas.microsoft.com/office/powerpoint/2010/main" val="3298424259"/>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617F34-B6C5-440F-8BDC-C113212403D7}" type="datetimeFigureOut">
              <a:rPr lang="en-US">
                <a:solidFill>
                  <a:prstClr val="black">
                    <a:tint val="75000"/>
                  </a:prstClr>
                </a:solidFill>
              </a:rPr>
              <a:pPr>
                <a:defRPr/>
              </a:pPr>
              <a:t>09/06/2015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05D76B4-3051-4370-AB47-4565A69D89F1}" type="slidenum">
              <a:rPr lang="en-US" altLang="en-US"/>
              <a:pPr>
                <a:defRPr/>
              </a:pPr>
              <a:t>‹#›</a:t>
            </a:fld>
            <a:endParaRPr lang="en-US" altLang="en-US"/>
          </a:p>
        </p:txBody>
      </p:sp>
    </p:spTree>
    <p:extLst>
      <p:ext uri="{BB962C8B-B14F-4D97-AF65-F5344CB8AC3E}">
        <p14:creationId xmlns:p14="http://schemas.microsoft.com/office/powerpoint/2010/main" val="252112872"/>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599F00-16B9-4BBF-A45F-9D8EF8B8C31A}" type="datetimeFigureOut">
              <a:rPr lang="en-US">
                <a:solidFill>
                  <a:prstClr val="black">
                    <a:tint val="75000"/>
                  </a:prstClr>
                </a:solidFill>
              </a:rPr>
              <a:pPr>
                <a:defRPr/>
              </a:pPr>
              <a:t>09/06/2015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764459-DF80-491E-A730-2B7E3E0E006A}" type="slidenum">
              <a:rPr lang="en-US" altLang="en-US"/>
              <a:pPr>
                <a:defRPr/>
              </a:pPr>
              <a:t>‹#›</a:t>
            </a:fld>
            <a:endParaRPr lang="en-US" altLang="en-US"/>
          </a:p>
        </p:txBody>
      </p:sp>
    </p:spTree>
    <p:extLst>
      <p:ext uri="{BB962C8B-B14F-4D97-AF65-F5344CB8AC3E}">
        <p14:creationId xmlns:p14="http://schemas.microsoft.com/office/powerpoint/2010/main" val="2313679511"/>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856C663-7E43-40E1-95D8-F8EDE6934C36}" type="slidenum">
              <a:rPr lang="en-US" altLang="en-US"/>
              <a:pPr/>
              <a:t>‹#›</a:t>
            </a:fld>
            <a:endParaRPr lang="en-US" altLang="en-US"/>
          </a:p>
        </p:txBody>
      </p:sp>
    </p:spTree>
    <p:extLst>
      <p:ext uri="{BB962C8B-B14F-4D97-AF65-F5344CB8AC3E}">
        <p14:creationId xmlns:p14="http://schemas.microsoft.com/office/powerpoint/2010/main" val="172388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D3F5025-806F-4241-8886-68A63AB086CA}" type="slidenum">
              <a:rPr lang="en-US" altLang="en-US"/>
              <a:pPr/>
              <a:t>‹#›</a:t>
            </a:fld>
            <a:endParaRPr lang="en-US" altLang="en-US"/>
          </a:p>
        </p:txBody>
      </p:sp>
    </p:spTree>
    <p:extLst>
      <p:ext uri="{BB962C8B-B14F-4D97-AF65-F5344CB8AC3E}">
        <p14:creationId xmlns:p14="http://schemas.microsoft.com/office/powerpoint/2010/main" val="393243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CA9FF48-4190-47C0-A4A9-30660C4EDB0F}" type="slidenum">
              <a:rPr lang="en-US" altLang="en-US"/>
              <a:pPr/>
              <a:t>‹#›</a:t>
            </a:fld>
            <a:endParaRPr lang="en-US" altLang="en-US"/>
          </a:p>
        </p:txBody>
      </p:sp>
    </p:spTree>
    <p:extLst>
      <p:ext uri="{BB962C8B-B14F-4D97-AF65-F5344CB8AC3E}">
        <p14:creationId xmlns:p14="http://schemas.microsoft.com/office/powerpoint/2010/main" val="203944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21CAA5C-A926-4715-B1C1-FDF0FB63AC69}" type="slidenum">
              <a:rPr lang="en-US" altLang="en-US"/>
              <a:pPr/>
              <a:t>‹#›</a:t>
            </a:fld>
            <a:endParaRPr lang="en-US" altLang="en-US"/>
          </a:p>
        </p:txBody>
      </p:sp>
    </p:spTree>
    <p:extLst>
      <p:ext uri="{BB962C8B-B14F-4D97-AF65-F5344CB8AC3E}">
        <p14:creationId xmlns:p14="http://schemas.microsoft.com/office/powerpoint/2010/main" val="2068252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09A10FA-BBB2-4205-B348-C2BA78A4A70B}" type="slidenum">
              <a:rPr lang="en-US" altLang="en-US"/>
              <a:pPr/>
              <a:t>‹#›</a:t>
            </a:fld>
            <a:endParaRPr lang="en-US" altLang="en-US"/>
          </a:p>
        </p:txBody>
      </p:sp>
    </p:spTree>
    <p:extLst>
      <p:ext uri="{BB962C8B-B14F-4D97-AF65-F5344CB8AC3E}">
        <p14:creationId xmlns:p14="http://schemas.microsoft.com/office/powerpoint/2010/main" val="937105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F80101A-3678-4002-BFF4-073FFEBA6962}" type="slidenum">
              <a:rPr lang="en-US" altLang="en-US"/>
              <a:pPr/>
              <a:t>‹#›</a:t>
            </a:fld>
            <a:endParaRPr lang="en-US" altLang="en-US"/>
          </a:p>
        </p:txBody>
      </p:sp>
    </p:spTree>
    <p:extLst>
      <p:ext uri="{BB962C8B-B14F-4D97-AF65-F5344CB8AC3E}">
        <p14:creationId xmlns:p14="http://schemas.microsoft.com/office/powerpoint/2010/main" val="37227354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300788" y="6237288"/>
            <a:ext cx="5032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283FE13-D4AF-4789-9699-5787BB4098C6}" type="slidenum">
              <a:rPr lang="en-US" altLang="en-US"/>
              <a:pPr/>
              <a:t>‹#›</a:t>
            </a:fld>
            <a:endParaRPr lang="en-US" altLang="en-US"/>
          </a:p>
        </p:txBody>
      </p:sp>
      <p:pic>
        <p:nvPicPr>
          <p:cNvPr id="1031" name="Picture 7" descr="ASH-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96188" y="5842000"/>
            <a:ext cx="10922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rgbClr val="F19C32"/>
          </a:solidFill>
          <a:latin typeface="+mj-lt"/>
          <a:ea typeface="+mj-ea"/>
          <a:cs typeface="+mj-cs"/>
        </a:defRPr>
      </a:lvl1pPr>
      <a:lvl2pPr algn="ctr" rtl="0" eaLnBrk="0" fontAlgn="base" hangingPunct="0">
        <a:spcBef>
          <a:spcPct val="0"/>
        </a:spcBef>
        <a:spcAft>
          <a:spcPct val="0"/>
        </a:spcAft>
        <a:defRPr sz="4400" b="1">
          <a:solidFill>
            <a:srgbClr val="F19C32"/>
          </a:solidFill>
          <a:latin typeface="Arial" charset="0"/>
        </a:defRPr>
      </a:lvl2pPr>
      <a:lvl3pPr algn="ctr" rtl="0" eaLnBrk="0" fontAlgn="base" hangingPunct="0">
        <a:spcBef>
          <a:spcPct val="0"/>
        </a:spcBef>
        <a:spcAft>
          <a:spcPct val="0"/>
        </a:spcAft>
        <a:defRPr sz="4400" b="1">
          <a:solidFill>
            <a:srgbClr val="F19C32"/>
          </a:solidFill>
          <a:latin typeface="Arial" charset="0"/>
        </a:defRPr>
      </a:lvl3pPr>
      <a:lvl4pPr algn="ctr" rtl="0" eaLnBrk="0" fontAlgn="base" hangingPunct="0">
        <a:spcBef>
          <a:spcPct val="0"/>
        </a:spcBef>
        <a:spcAft>
          <a:spcPct val="0"/>
        </a:spcAft>
        <a:defRPr sz="4400" b="1">
          <a:solidFill>
            <a:srgbClr val="F19C32"/>
          </a:solidFill>
          <a:latin typeface="Arial" charset="0"/>
        </a:defRPr>
      </a:lvl4pPr>
      <a:lvl5pPr algn="ctr" rtl="0" eaLnBrk="0" fontAlgn="base" hangingPunct="0">
        <a:spcBef>
          <a:spcPct val="0"/>
        </a:spcBef>
        <a:spcAft>
          <a:spcPct val="0"/>
        </a:spcAft>
        <a:defRPr sz="4400" b="1">
          <a:solidFill>
            <a:srgbClr val="F19C32"/>
          </a:solidFill>
          <a:latin typeface="Arial" charset="0"/>
        </a:defRPr>
      </a:lvl5pPr>
      <a:lvl6pPr marL="457200" algn="ctr" rtl="0" fontAlgn="base">
        <a:spcBef>
          <a:spcPct val="0"/>
        </a:spcBef>
        <a:spcAft>
          <a:spcPct val="0"/>
        </a:spcAft>
        <a:defRPr sz="4400" b="1">
          <a:solidFill>
            <a:srgbClr val="F19C32"/>
          </a:solidFill>
          <a:latin typeface="Arial" charset="0"/>
        </a:defRPr>
      </a:lvl6pPr>
      <a:lvl7pPr marL="914400" algn="ctr" rtl="0" fontAlgn="base">
        <a:spcBef>
          <a:spcPct val="0"/>
        </a:spcBef>
        <a:spcAft>
          <a:spcPct val="0"/>
        </a:spcAft>
        <a:defRPr sz="4400" b="1">
          <a:solidFill>
            <a:srgbClr val="F19C32"/>
          </a:solidFill>
          <a:latin typeface="Arial" charset="0"/>
        </a:defRPr>
      </a:lvl7pPr>
      <a:lvl8pPr marL="1371600" algn="ctr" rtl="0" fontAlgn="base">
        <a:spcBef>
          <a:spcPct val="0"/>
        </a:spcBef>
        <a:spcAft>
          <a:spcPct val="0"/>
        </a:spcAft>
        <a:defRPr sz="4400" b="1">
          <a:solidFill>
            <a:srgbClr val="F19C32"/>
          </a:solidFill>
          <a:latin typeface="Arial" charset="0"/>
        </a:defRPr>
      </a:lvl8pPr>
      <a:lvl9pPr marL="1828800" algn="ctr" rtl="0" fontAlgn="base">
        <a:spcBef>
          <a:spcPct val="0"/>
        </a:spcBef>
        <a:spcAft>
          <a:spcPct val="0"/>
        </a:spcAft>
        <a:defRPr sz="4400" b="1">
          <a:solidFill>
            <a:srgbClr val="F19C3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E1B8421-BC9B-42B6-9A37-5715A9FFC128}" type="datetimeFigureOut">
              <a:rPr lang="en-GB" smtClean="0">
                <a:solidFill>
                  <a:prstClr val="black">
                    <a:tint val="75000"/>
                  </a:prstClr>
                </a:solidFill>
                <a:latin typeface="Calibri"/>
              </a:rPr>
              <a:pPr fontAlgn="auto">
                <a:spcBef>
                  <a:spcPts val="0"/>
                </a:spcBef>
                <a:spcAft>
                  <a:spcPts val="0"/>
                </a:spcAft>
              </a:pPr>
              <a:t>09/06/2015</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06B74C9-1984-4309-B629-64A9E2680539}"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64936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b="1" kern="1200">
          <a:solidFill>
            <a:srgbClr val="4283C4"/>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defTabSz="457200">
              <a:defRPr/>
            </a:pPr>
            <a:fld id="{4F6A5D18-1D7D-4579-AC4F-3EB6C132808F}" type="datetimeFigureOut">
              <a:rPr lang="en-US">
                <a:solidFill>
                  <a:prstClr val="black">
                    <a:tint val="75000"/>
                  </a:prstClr>
                </a:solidFill>
              </a:rPr>
              <a:pPr defTabSz="457200">
                <a:defRPr/>
              </a:pPr>
              <a:t>09/06/2015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457200">
              <a:defRPr/>
            </a:pPr>
            <a:fld id="{BB5AB7AA-AE2E-4B44-937A-851DC14201D6}" type="slidenum">
              <a:rPr lang="en-US" altLang="en-US">
                <a:latin typeface="Calibri" panose="020F0502020204030204" pitchFamily="34" charset="0"/>
              </a:rPr>
              <a:pPr defTabSz="457200">
                <a:defRPr/>
              </a:pPr>
              <a:t>‹#›</a:t>
            </a:fld>
            <a:endParaRPr lang="en-US" altLang="en-US">
              <a:latin typeface="Calibri" panose="020F0502020204030204" pitchFamily="34" charset="0"/>
            </a:endParaRPr>
          </a:p>
        </p:txBody>
      </p:sp>
    </p:spTree>
    <p:extLst>
      <p:ext uri="{BB962C8B-B14F-4D97-AF65-F5344CB8AC3E}">
        <p14:creationId xmlns:p14="http://schemas.microsoft.com/office/powerpoint/2010/main" val="36104649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hyperlink" Target="http://www.who.int/fctc/e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750" y="2123768"/>
            <a:ext cx="8135937" cy="1470025"/>
          </a:xfrm>
        </p:spPr>
        <p:txBody>
          <a:bodyPr rtlCol="0">
            <a:normAutofit fontScale="90000"/>
          </a:bodyPr>
          <a:lstStyle/>
          <a:p>
            <a:pPr eaLnBrk="1" fontAlgn="auto" hangingPunct="1">
              <a:spcAft>
                <a:spcPts val="0"/>
              </a:spcAft>
              <a:defRPr/>
            </a:pPr>
            <a:r>
              <a:rPr lang="en-US" altLang="en-US" sz="4400" dirty="0" smtClean="0">
                <a:solidFill>
                  <a:schemeClr val="tx1">
                    <a:lumMod val="65000"/>
                    <a:lumOff val="35000"/>
                  </a:schemeClr>
                </a:solidFill>
                <a:latin typeface="Calibri" panose="020F0502020204030204" pitchFamily="34" charset="0"/>
              </a:rPr>
              <a:t>Protecting health policies from the vested interest of the tobacco industry </a:t>
            </a:r>
          </a:p>
        </p:txBody>
      </p:sp>
      <p:sp>
        <p:nvSpPr>
          <p:cNvPr id="4099" name="Text Box 4"/>
          <p:cNvSpPr txBox="1">
            <a:spLocks noChangeArrowheads="1"/>
          </p:cNvSpPr>
          <p:nvPr/>
        </p:nvSpPr>
        <p:spPr bwMode="auto">
          <a:xfrm>
            <a:off x="1979613" y="188913"/>
            <a:ext cx="71643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a:spcBef>
                <a:spcPct val="50000"/>
              </a:spcBef>
            </a:pPr>
            <a:endParaRPr lang="en-GB" altLang="en-US">
              <a:solidFill>
                <a:prstClr val="black"/>
              </a:solidFill>
            </a:endParaRPr>
          </a:p>
        </p:txBody>
      </p:sp>
      <p:sp>
        <p:nvSpPr>
          <p:cNvPr id="4103" name="Rectangle 6"/>
          <p:cNvSpPr>
            <a:spLocks noChangeArrowheads="1"/>
          </p:cNvSpPr>
          <p:nvPr/>
        </p:nvSpPr>
        <p:spPr bwMode="auto">
          <a:xfrm>
            <a:off x="369991" y="5181600"/>
            <a:ext cx="3024187"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200" eaLnBrk="0" hangingPunct="0">
              <a:buFontTx/>
              <a:buNone/>
              <a:defRPr/>
            </a:pPr>
            <a:r>
              <a:rPr lang="en-GB" altLang="en-US" sz="1400" dirty="0" smtClean="0">
                <a:solidFill>
                  <a:prstClr val="black"/>
                </a:solidFill>
                <a:latin typeface="Calibri"/>
              </a:rPr>
              <a:t>Emily James</a:t>
            </a:r>
          </a:p>
          <a:p>
            <a:pPr defTabSz="457200" eaLnBrk="0" hangingPunct="0">
              <a:buFontTx/>
              <a:buNone/>
              <a:defRPr/>
            </a:pPr>
            <a:r>
              <a:rPr lang="en-GB" sz="1400" dirty="0" smtClean="0">
                <a:solidFill>
                  <a:prstClr val="black"/>
                </a:solidFill>
                <a:latin typeface="Calibri"/>
              </a:rPr>
              <a:t>Policy </a:t>
            </a:r>
            <a:r>
              <a:rPr lang="en-GB" sz="1400" dirty="0">
                <a:solidFill>
                  <a:prstClr val="black"/>
                </a:solidFill>
                <a:latin typeface="Calibri"/>
              </a:rPr>
              <a:t>and Campaigns </a:t>
            </a:r>
            <a:r>
              <a:rPr lang="en-GB" sz="1400" dirty="0" smtClean="0">
                <a:solidFill>
                  <a:prstClr val="black"/>
                </a:solidFill>
                <a:latin typeface="Calibri"/>
              </a:rPr>
              <a:t>Officer</a:t>
            </a:r>
          </a:p>
          <a:p>
            <a:pPr defTabSz="457200" eaLnBrk="0" hangingPunct="0">
              <a:buFontTx/>
              <a:buNone/>
              <a:defRPr/>
            </a:pPr>
            <a:r>
              <a:rPr lang="en-GB" sz="1400" dirty="0" smtClean="0">
                <a:solidFill>
                  <a:prstClr val="black"/>
                </a:solidFill>
                <a:latin typeface="Calibri"/>
              </a:rPr>
              <a:t>Jennifer Ruddick</a:t>
            </a:r>
          </a:p>
          <a:p>
            <a:pPr defTabSz="457200" eaLnBrk="0" hangingPunct="0">
              <a:buFontTx/>
              <a:buNone/>
              <a:defRPr/>
            </a:pPr>
            <a:r>
              <a:rPr lang="en-GB" sz="1400" dirty="0" smtClean="0">
                <a:solidFill>
                  <a:prstClr val="black"/>
                </a:solidFill>
                <a:latin typeface="Calibri"/>
              </a:rPr>
              <a:t>Senior Policy &amp; Campaigns Officer </a:t>
            </a:r>
            <a:endParaRPr lang="en-GB" sz="1400" dirty="0">
              <a:solidFill>
                <a:prstClr val="black"/>
              </a:solidFill>
              <a:latin typeface="Calibri"/>
            </a:endParaRPr>
          </a:p>
          <a:p>
            <a:pPr defTabSz="457200" eaLnBrk="0" hangingPunct="0">
              <a:buFontTx/>
              <a:buNone/>
              <a:defRPr/>
            </a:pPr>
            <a:r>
              <a:rPr lang="en-GB" sz="1400" dirty="0">
                <a:solidFill>
                  <a:prstClr val="black"/>
                </a:solidFill>
                <a:latin typeface="Calibri"/>
              </a:rPr>
              <a:t>Action on Smoking and Health</a:t>
            </a:r>
          </a:p>
          <a:p>
            <a:pPr algn="ctr" defTabSz="457200">
              <a:spcBef>
                <a:spcPct val="0"/>
              </a:spcBef>
              <a:buFontTx/>
              <a:buNone/>
              <a:defRPr/>
            </a:pPr>
            <a:endParaRPr lang="en-GB" altLang="en-US" sz="1800" dirty="0" smtClean="0">
              <a:solidFill>
                <a:prstClr val="black"/>
              </a:solidFill>
            </a:endParaRPr>
          </a:p>
        </p:txBody>
      </p:sp>
      <p:pic>
        <p:nvPicPr>
          <p:cNvPr id="41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230188"/>
            <a:ext cx="158273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1850" y="282575"/>
            <a:ext cx="17208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157163"/>
            <a:ext cx="17573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635375" y="5300663"/>
            <a:ext cx="2952750" cy="739775"/>
          </a:xfrm>
          <a:prstGeom prst="rect">
            <a:avLst/>
          </a:prstGeom>
          <a:noFill/>
        </p:spPr>
        <p:txBody>
          <a:bodyPr>
            <a:spAutoFit/>
          </a:bodyPr>
          <a:lstStyle/>
          <a:p>
            <a:pPr defTabSz="457200" eaLnBrk="0" hangingPunct="0">
              <a:defRPr/>
            </a:pPr>
            <a:r>
              <a:rPr lang="en-GB" sz="1400" dirty="0">
                <a:solidFill>
                  <a:prstClr val="black"/>
                </a:solidFill>
                <a:latin typeface="Calibri"/>
              </a:rPr>
              <a:t>Hilary Wareing</a:t>
            </a:r>
          </a:p>
          <a:p>
            <a:pPr defTabSz="457200" eaLnBrk="0" hangingPunct="0">
              <a:defRPr/>
            </a:pPr>
            <a:r>
              <a:rPr lang="en-GB" sz="1400" dirty="0">
                <a:solidFill>
                  <a:prstClr val="black"/>
                </a:solidFill>
                <a:latin typeface="Calibri"/>
              </a:rPr>
              <a:t>Director</a:t>
            </a:r>
          </a:p>
          <a:p>
            <a:pPr defTabSz="457200" eaLnBrk="0" hangingPunct="0">
              <a:defRPr/>
            </a:pPr>
            <a:r>
              <a:rPr lang="en-GB" sz="1400" dirty="0">
                <a:solidFill>
                  <a:prstClr val="black"/>
                </a:solidFill>
                <a:latin typeface="Calibri"/>
              </a:rPr>
              <a:t>Tobacco Control Collaborating Centre </a:t>
            </a:r>
          </a:p>
        </p:txBody>
      </p:sp>
      <p:sp>
        <p:nvSpPr>
          <p:cNvPr id="6" name="TextBox 5"/>
          <p:cNvSpPr txBox="1"/>
          <p:nvPr/>
        </p:nvSpPr>
        <p:spPr>
          <a:xfrm>
            <a:off x="6900863" y="5300663"/>
            <a:ext cx="1995487" cy="739775"/>
          </a:xfrm>
          <a:prstGeom prst="rect">
            <a:avLst/>
          </a:prstGeom>
          <a:noFill/>
        </p:spPr>
        <p:txBody>
          <a:bodyPr>
            <a:spAutoFit/>
          </a:bodyPr>
          <a:lstStyle/>
          <a:p>
            <a:pPr defTabSz="457200" eaLnBrk="0" hangingPunct="0">
              <a:defRPr/>
            </a:pPr>
            <a:r>
              <a:rPr lang="en-GB" sz="1400" dirty="0">
                <a:solidFill>
                  <a:prstClr val="black"/>
                </a:solidFill>
                <a:latin typeface="Calibri"/>
              </a:rPr>
              <a:t>Deborah Smith </a:t>
            </a:r>
          </a:p>
          <a:p>
            <a:pPr defTabSz="457200" eaLnBrk="0" hangingPunct="0">
              <a:defRPr/>
            </a:pPr>
            <a:r>
              <a:rPr lang="en-GB" sz="1400" dirty="0">
                <a:solidFill>
                  <a:prstClr val="black"/>
                </a:solidFill>
                <a:latin typeface="Calibri"/>
              </a:rPr>
              <a:t>Public Health Specialist</a:t>
            </a:r>
          </a:p>
          <a:p>
            <a:pPr defTabSz="457200" eaLnBrk="0" hangingPunct="0">
              <a:defRPr/>
            </a:pPr>
            <a:r>
              <a:rPr lang="en-GB" sz="1400" dirty="0">
                <a:solidFill>
                  <a:prstClr val="black"/>
                </a:solidFill>
                <a:latin typeface="Calibri"/>
              </a:rPr>
              <a:t>Kent County Council </a:t>
            </a:r>
          </a:p>
        </p:txBody>
      </p:sp>
    </p:spTree>
    <p:extLst>
      <p:ext uri="{BB962C8B-B14F-4D97-AF65-F5344CB8AC3E}">
        <p14:creationId xmlns:p14="http://schemas.microsoft.com/office/powerpoint/2010/main" val="10180240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2"/>
          <p:cNvSpPr>
            <a:spLocks noGrp="1"/>
          </p:cNvSpPr>
          <p:nvPr>
            <p:ph type="title" idx="4294967295"/>
          </p:nvPr>
        </p:nvSpPr>
        <p:spPr>
          <a:xfrm>
            <a:off x="287338" y="276225"/>
            <a:ext cx="8229600" cy="776288"/>
          </a:xfrm>
        </p:spPr>
        <p:txBody>
          <a:bodyPr/>
          <a:lstStyle/>
          <a:p>
            <a:pPr algn="l"/>
            <a:r>
              <a:rPr lang="en-GB" altLang="en-US" sz="4000" dirty="0" smtClean="0"/>
              <a:t>The DH Tobacco Control Plan (2011) </a:t>
            </a:r>
          </a:p>
        </p:txBody>
      </p:sp>
      <p:sp>
        <p:nvSpPr>
          <p:cNvPr id="2" name="Content Placeholder 1"/>
          <p:cNvSpPr>
            <a:spLocks noGrp="1"/>
          </p:cNvSpPr>
          <p:nvPr>
            <p:ph idx="1"/>
          </p:nvPr>
        </p:nvSpPr>
        <p:spPr>
          <a:xfrm>
            <a:off x="358878" y="1644730"/>
            <a:ext cx="8229600" cy="5022576"/>
          </a:xfrm>
        </p:spPr>
        <p:txBody>
          <a:bodyPr/>
          <a:lstStyle/>
          <a:p>
            <a:pPr marL="0" indent="0">
              <a:buNone/>
            </a:pPr>
            <a:r>
              <a:rPr lang="en-GB" sz="2800" dirty="0" smtClean="0"/>
              <a:t>Local authorities are “encouraged to follow the Government’s lead in this area, and take necessary action to protect their tobacco control strategies from vested interests”.</a:t>
            </a:r>
          </a:p>
          <a:p>
            <a:pPr marL="0" indent="0">
              <a:buNone/>
            </a:pPr>
            <a:endParaRPr lang="en-GB" sz="2800" dirty="0" smtClean="0"/>
          </a:p>
          <a:p>
            <a:pPr marL="0" indent="0">
              <a:buNone/>
            </a:pPr>
            <a:r>
              <a:rPr lang="en-GB" sz="2800" dirty="0" smtClean="0"/>
              <a:t>The report goes on to state “while we recognise that there may be legitimate operational reasons for local authorities to deal with the tobacco industry, we would encourage transparency in all dealings”. </a:t>
            </a:r>
          </a:p>
        </p:txBody>
      </p:sp>
    </p:spTree>
    <p:extLst>
      <p:ext uri="{BB962C8B-B14F-4D97-AF65-F5344CB8AC3E}">
        <p14:creationId xmlns:p14="http://schemas.microsoft.com/office/powerpoint/2010/main" val="36703830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2"/>
          <p:cNvSpPr>
            <a:spLocks noGrp="1"/>
          </p:cNvSpPr>
          <p:nvPr>
            <p:ph type="title" idx="4294967295"/>
          </p:nvPr>
        </p:nvSpPr>
        <p:spPr>
          <a:xfrm>
            <a:off x="287338" y="276225"/>
            <a:ext cx="8229600" cy="776288"/>
          </a:xfrm>
        </p:spPr>
        <p:txBody>
          <a:bodyPr/>
          <a:lstStyle/>
          <a:p>
            <a:pPr algn="l"/>
            <a:r>
              <a:rPr lang="en-GB" altLang="en-US" sz="4000" dirty="0" smtClean="0"/>
              <a:t>Questions? </a:t>
            </a:r>
          </a:p>
        </p:txBody>
      </p:sp>
      <p:sp>
        <p:nvSpPr>
          <p:cNvPr id="2" name="Content Placeholder 1"/>
          <p:cNvSpPr>
            <a:spLocks noGrp="1"/>
          </p:cNvSpPr>
          <p:nvPr>
            <p:ph idx="1"/>
          </p:nvPr>
        </p:nvSpPr>
        <p:spPr>
          <a:xfrm>
            <a:off x="457200" y="1994811"/>
            <a:ext cx="8229600" cy="2653301"/>
          </a:xfrm>
        </p:spPr>
        <p:txBody>
          <a:bodyPr/>
          <a:lstStyle/>
          <a:p>
            <a:pPr marL="0" indent="0">
              <a:buNone/>
            </a:pPr>
            <a:r>
              <a:rPr lang="en-GB" sz="3000" dirty="0" smtClean="0"/>
              <a:t>Has your local authority signed the Local Government Declaration on Tobacco Control?</a:t>
            </a:r>
          </a:p>
          <a:p>
            <a:pPr marL="0" indent="0">
              <a:buNone/>
            </a:pPr>
            <a:endParaRPr lang="en-GB" sz="3000" dirty="0"/>
          </a:p>
          <a:p>
            <a:pPr marL="0" indent="0">
              <a:buNone/>
            </a:pPr>
            <a:r>
              <a:rPr lang="en-GB" sz="3000" dirty="0" smtClean="0"/>
              <a:t>Does your local authority have a policy in place regarding engagement with the tobacco industry? </a:t>
            </a:r>
            <a:endParaRPr lang="en-GB" sz="3000" dirty="0"/>
          </a:p>
        </p:txBody>
      </p:sp>
    </p:spTree>
    <p:extLst>
      <p:ext uri="{BB962C8B-B14F-4D97-AF65-F5344CB8AC3E}">
        <p14:creationId xmlns:p14="http://schemas.microsoft.com/office/powerpoint/2010/main" val="5019574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94902" y="2204864"/>
            <a:ext cx="8280920" cy="1470025"/>
          </a:xfrm>
        </p:spPr>
        <p:txBody>
          <a:bodyPr/>
          <a:lstStyle/>
          <a:p>
            <a:pPr eaLnBrk="1" hangingPunct="1"/>
            <a:r>
              <a:rPr lang="en-GB" altLang="en-US" sz="4000" dirty="0" smtClean="0"/>
              <a:t>Protecting health policies from the Tobacco Industry </a:t>
            </a:r>
            <a:endParaRPr lang="en-US" altLang="en-US" sz="4000" dirty="0" smtClean="0"/>
          </a:p>
        </p:txBody>
      </p:sp>
      <p:sp>
        <p:nvSpPr>
          <p:cNvPr id="2051" name="Rectangle 3"/>
          <p:cNvSpPr>
            <a:spLocks noGrp="1" noChangeArrowheads="1"/>
          </p:cNvSpPr>
          <p:nvPr>
            <p:ph type="subTitle" idx="1"/>
          </p:nvPr>
        </p:nvSpPr>
        <p:spPr>
          <a:xfrm>
            <a:off x="510581" y="3143362"/>
            <a:ext cx="8496943" cy="789694"/>
          </a:xfrm>
        </p:spPr>
        <p:txBody>
          <a:bodyPr/>
          <a:lstStyle/>
          <a:p>
            <a:pPr eaLnBrk="1" hangingPunct="1">
              <a:lnSpc>
                <a:spcPct val="80000"/>
              </a:lnSpc>
            </a:pPr>
            <a:endParaRPr lang="en-GB" altLang="en-US" dirty="0" smtClean="0"/>
          </a:p>
          <a:p>
            <a:pPr eaLnBrk="1" hangingPunct="1"/>
            <a:endParaRPr lang="en-GB" altLang="en-US" sz="2400" dirty="0" smtClean="0"/>
          </a:p>
          <a:p>
            <a:pPr eaLnBrk="1" hangingPunct="1"/>
            <a:endParaRPr lang="en-GB" altLang="en-US" sz="2400" dirty="0"/>
          </a:p>
          <a:p>
            <a:pPr eaLnBrk="1" hangingPunct="1"/>
            <a:endParaRPr lang="en-US" altLang="en-US" sz="2400" dirty="0" smtClean="0"/>
          </a:p>
        </p:txBody>
      </p:sp>
      <p:pic>
        <p:nvPicPr>
          <p:cNvPr id="2054" name="Picture 6"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5516563"/>
            <a:ext cx="2592387" cy="1023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13674" y="341784"/>
            <a:ext cx="8229600" cy="1143000"/>
          </a:xfrm>
        </p:spPr>
        <p:txBody>
          <a:bodyPr/>
          <a:lstStyle/>
          <a:p>
            <a:pPr eaLnBrk="1" hangingPunct="1"/>
            <a:r>
              <a:rPr lang="en-GB" altLang="en-US" u="sng" dirty="0" smtClean="0"/>
              <a:t>Overview</a:t>
            </a:r>
          </a:p>
        </p:txBody>
      </p:sp>
      <p:sp>
        <p:nvSpPr>
          <p:cNvPr id="3075" name="Content Placeholder 2"/>
          <p:cNvSpPr>
            <a:spLocks noGrp="1"/>
          </p:cNvSpPr>
          <p:nvPr>
            <p:ph idx="1"/>
          </p:nvPr>
        </p:nvSpPr>
        <p:spPr>
          <a:xfrm>
            <a:off x="323528" y="1484784"/>
            <a:ext cx="8229600" cy="4525963"/>
          </a:xfrm>
        </p:spPr>
        <p:txBody>
          <a:bodyPr/>
          <a:lstStyle/>
          <a:p>
            <a:pPr marL="0" indent="0" eaLnBrk="1" hangingPunct="1">
              <a:buNone/>
            </a:pPr>
            <a:r>
              <a:rPr lang="en-GB" altLang="en-US" sz="2800" u="sng" dirty="0" smtClean="0"/>
              <a:t>Why?</a:t>
            </a:r>
          </a:p>
          <a:p>
            <a:pPr eaLnBrk="1" hangingPunct="1"/>
            <a:r>
              <a:rPr lang="en-GB" altLang="en-US" sz="2800" dirty="0" smtClean="0"/>
              <a:t>Why do we need to protect public health policy?</a:t>
            </a:r>
          </a:p>
          <a:p>
            <a:pPr eaLnBrk="1" hangingPunct="1"/>
            <a:r>
              <a:rPr lang="en-GB" altLang="en-US" sz="2800" dirty="0" smtClean="0"/>
              <a:t>Tobacco industry tactics </a:t>
            </a:r>
          </a:p>
          <a:p>
            <a:pPr marL="0" indent="0" eaLnBrk="1" hangingPunct="1">
              <a:buNone/>
            </a:pPr>
            <a:endParaRPr lang="en-GB" altLang="en-US" sz="2500" dirty="0"/>
          </a:p>
          <a:p>
            <a:pPr marL="0" indent="0" eaLnBrk="1" hangingPunct="1">
              <a:buNone/>
            </a:pPr>
            <a:r>
              <a:rPr lang="en-GB" altLang="en-US" sz="2800" u="sng" dirty="0" smtClean="0"/>
              <a:t>How?</a:t>
            </a:r>
          </a:p>
          <a:p>
            <a:pPr eaLnBrk="1" hangingPunct="1"/>
            <a:r>
              <a:rPr lang="en-GB" altLang="en-US" sz="2800" dirty="0" smtClean="0"/>
              <a:t>The Local Government Declaration</a:t>
            </a:r>
          </a:p>
          <a:p>
            <a:pPr eaLnBrk="1" hangingPunct="1"/>
            <a:r>
              <a:rPr lang="en-GB" altLang="en-US" sz="2800" dirty="0" smtClean="0"/>
              <a:t>The NHS Statement of Support for Tobacco Industry</a:t>
            </a:r>
          </a:p>
          <a:p>
            <a:pPr eaLnBrk="1" hangingPunct="1"/>
            <a:r>
              <a:rPr lang="en-GB" altLang="en-US" sz="2800" dirty="0" smtClean="0"/>
              <a:t>Implement a Policy</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421"/>
            <a:ext cx="8229600" cy="1143000"/>
          </a:xfrm>
        </p:spPr>
        <p:txBody>
          <a:bodyPr/>
          <a:lstStyle/>
          <a:p>
            <a:r>
              <a:rPr lang="en-GB" dirty="0" smtClean="0"/>
              <a:t>What is article 5.3</a:t>
            </a:r>
            <a:endParaRPr lang="en-GB" dirty="0"/>
          </a:p>
        </p:txBody>
      </p:sp>
      <p:sp>
        <p:nvSpPr>
          <p:cNvPr id="6" name="TextBox 5"/>
          <p:cNvSpPr txBox="1"/>
          <p:nvPr/>
        </p:nvSpPr>
        <p:spPr>
          <a:xfrm>
            <a:off x="899592" y="1700808"/>
            <a:ext cx="7416824" cy="3046988"/>
          </a:xfrm>
          <a:prstGeom prst="rect">
            <a:avLst/>
          </a:prstGeom>
          <a:noFill/>
          <a:ln>
            <a:solidFill>
              <a:schemeClr val="tx1"/>
            </a:solidFill>
          </a:ln>
        </p:spPr>
        <p:txBody>
          <a:bodyPr wrap="square" rtlCol="0">
            <a:spAutoFit/>
          </a:bodyPr>
          <a:lstStyle/>
          <a:p>
            <a:pPr algn="ctr"/>
            <a:r>
              <a:rPr lang="en-GB" sz="2400" b="1" i="1" dirty="0" smtClean="0">
                <a:cs typeface="Arial" panose="020B0604020202020204" pitchFamily="34" charset="0"/>
              </a:rPr>
              <a:t>Article 5.3</a:t>
            </a:r>
          </a:p>
          <a:p>
            <a:pPr algn="ctr"/>
            <a:r>
              <a:rPr lang="en-GB" sz="2400" i="1" dirty="0" smtClean="0">
                <a:cs typeface="Arial" panose="020B0604020202020204" pitchFamily="34" charset="0"/>
              </a:rPr>
              <a:t>General Obligations</a:t>
            </a:r>
          </a:p>
          <a:p>
            <a:endParaRPr lang="en-GB" sz="2400" dirty="0">
              <a:cs typeface="Arial" panose="020B0604020202020204" pitchFamily="34" charset="0"/>
            </a:endParaRPr>
          </a:p>
          <a:p>
            <a:r>
              <a:rPr lang="en-GB" sz="2400" dirty="0" smtClean="0">
                <a:cs typeface="Arial" panose="020B0604020202020204" pitchFamily="34" charset="0"/>
              </a:rPr>
              <a:t>“In setting and implementing their public health policies with respect to tobacco control, Parties shall act to protect these policies from the commercial and other vested interests of the tobacco industry in accordance with national law.”</a:t>
            </a:r>
          </a:p>
        </p:txBody>
      </p:sp>
    </p:spTree>
    <p:extLst>
      <p:ext uri="{BB962C8B-B14F-4D97-AF65-F5344CB8AC3E}">
        <p14:creationId xmlns:p14="http://schemas.microsoft.com/office/powerpoint/2010/main" val="19837473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62" y="331620"/>
            <a:ext cx="8928992" cy="1354217"/>
          </a:xfrm>
          <a:prstGeom prst="rect">
            <a:avLst/>
          </a:prstGeom>
          <a:noFill/>
        </p:spPr>
        <p:txBody>
          <a:bodyPr wrap="square" rtlCol="0">
            <a:spAutoFit/>
          </a:bodyPr>
          <a:lstStyle/>
          <a:p>
            <a:pPr algn="ctr"/>
            <a:r>
              <a:rPr lang="en-GB" sz="3200" b="1" dirty="0" smtClean="0">
                <a:solidFill>
                  <a:srgbClr val="F19C32"/>
                </a:solidFill>
              </a:rPr>
              <a:t>Why does local government need to protect public policy?</a:t>
            </a:r>
          </a:p>
          <a:p>
            <a:pPr algn="ctr"/>
            <a:endParaRPr lang="en-GB" dirty="0" smtClean="0"/>
          </a:p>
        </p:txBody>
      </p:sp>
      <p:sp>
        <p:nvSpPr>
          <p:cNvPr id="11" name="TextBox 10"/>
          <p:cNvSpPr txBox="1"/>
          <p:nvPr/>
        </p:nvSpPr>
        <p:spPr>
          <a:xfrm>
            <a:off x="406438" y="1700808"/>
            <a:ext cx="8737562" cy="5015604"/>
          </a:xfrm>
          <a:prstGeom prst="rect">
            <a:avLst/>
          </a:prstGeom>
          <a:noFill/>
        </p:spPr>
        <p:txBody>
          <a:bodyPr wrap="square" rtlCol="0">
            <a:spAutoFit/>
          </a:bodyPr>
          <a:lstStyle/>
          <a:p>
            <a:r>
              <a:rPr lang="en-GB" sz="2400" b="1" dirty="0"/>
              <a:t>Smoking is an epidemic created and sustained by the tobacco </a:t>
            </a:r>
            <a:r>
              <a:rPr lang="en-GB" sz="2400" b="1" dirty="0" smtClean="0"/>
              <a:t>industry. </a:t>
            </a:r>
          </a:p>
          <a:p>
            <a:endParaRPr lang="en-GB" sz="2400" b="1" dirty="0"/>
          </a:p>
          <a:p>
            <a:r>
              <a:rPr lang="en-GB" sz="2400" b="1" dirty="0" smtClean="0"/>
              <a:t>The industry has a long record </a:t>
            </a:r>
            <a:r>
              <a:rPr lang="en-GB" sz="2400" b="1" dirty="0"/>
              <a:t>of attempting to influence council </a:t>
            </a:r>
            <a:r>
              <a:rPr lang="en-GB" sz="2400" b="1" dirty="0" smtClean="0"/>
              <a:t>policies by: </a:t>
            </a:r>
          </a:p>
          <a:p>
            <a:endParaRPr lang="en-GB" sz="2400" b="1" dirty="0" smtClean="0"/>
          </a:p>
          <a:p>
            <a:pPr marL="457200" indent="-457200" eaLnBrk="1">
              <a:lnSpc>
                <a:spcPct val="93000"/>
              </a:lnSpc>
              <a:buClr>
                <a:srgbClr val="000000"/>
              </a:buClr>
              <a:buSzPct val="100000"/>
              <a:buFont typeface="+mj-lt"/>
              <a:buAutoNum type="arabicPeriod"/>
              <a:defRPr/>
            </a:pPr>
            <a:r>
              <a:rPr lang="en-GB" altLang="en-US" sz="2400" dirty="0"/>
              <a:t>Attempting to influence the national agenda by influencing local decision makers</a:t>
            </a:r>
          </a:p>
          <a:p>
            <a:pPr marL="457200" indent="-457200" eaLnBrk="1">
              <a:lnSpc>
                <a:spcPct val="93000"/>
              </a:lnSpc>
              <a:buClr>
                <a:srgbClr val="000000"/>
              </a:buClr>
              <a:buSzPct val="100000"/>
              <a:buFont typeface="+mj-lt"/>
              <a:buAutoNum type="arabicPeriod"/>
              <a:defRPr/>
            </a:pPr>
            <a:r>
              <a:rPr lang="en-GB" altLang="en-US" sz="2400" dirty="0"/>
              <a:t>Encouraging  public health resources to be spent on less effective approaches</a:t>
            </a:r>
          </a:p>
          <a:p>
            <a:pPr marL="457200" indent="-457200" eaLnBrk="1">
              <a:lnSpc>
                <a:spcPct val="93000"/>
              </a:lnSpc>
              <a:buClr>
                <a:srgbClr val="000000"/>
              </a:buClr>
              <a:buSzPct val="100000"/>
              <a:buFont typeface="+mj-lt"/>
              <a:buAutoNum type="arabicPeriod"/>
              <a:defRPr/>
            </a:pPr>
            <a:r>
              <a:rPr lang="en-GB" altLang="en-US" sz="2400" dirty="0"/>
              <a:t>Undermining health policy through work to renormalise smoking in council environments</a:t>
            </a:r>
            <a:endParaRPr lang="en-GB" sz="2400" dirty="0"/>
          </a:p>
          <a:p>
            <a:endParaRPr lang="en-GB" sz="2400" dirty="0"/>
          </a:p>
          <a:p>
            <a:endParaRPr lang="en-GB" dirty="0"/>
          </a:p>
        </p:txBody>
      </p:sp>
    </p:spTree>
    <p:extLst>
      <p:ext uri="{BB962C8B-B14F-4D97-AF65-F5344CB8AC3E}">
        <p14:creationId xmlns:p14="http://schemas.microsoft.com/office/powerpoint/2010/main" val="27585729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England they have; </a:t>
            </a:r>
            <a:endParaRPr lang="en-GB" dirty="0"/>
          </a:p>
        </p:txBody>
      </p:sp>
      <p:sp>
        <p:nvSpPr>
          <p:cNvPr id="3" name="Content Placeholder 2"/>
          <p:cNvSpPr>
            <a:spLocks noGrp="1"/>
          </p:cNvSpPr>
          <p:nvPr>
            <p:ph idx="1"/>
          </p:nvPr>
        </p:nvSpPr>
        <p:spPr>
          <a:xfrm>
            <a:off x="25152" y="1547762"/>
            <a:ext cx="4546848" cy="4525963"/>
          </a:xfrm>
          <a:ln w="25400">
            <a:solidFill>
              <a:schemeClr val="tx1"/>
            </a:solidFill>
          </a:ln>
        </p:spPr>
        <p:txBody>
          <a:bodyPr/>
          <a:lstStyle/>
          <a:p>
            <a:r>
              <a:rPr lang="en-GB" sz="2000" dirty="0"/>
              <a:t>Sponsored schools and museums </a:t>
            </a:r>
            <a:endParaRPr lang="en-GB" sz="2000" dirty="0" smtClean="0"/>
          </a:p>
          <a:p>
            <a:r>
              <a:rPr lang="en-GB" sz="2000" dirty="0" smtClean="0"/>
              <a:t>Paid </a:t>
            </a:r>
            <a:r>
              <a:rPr lang="en-GB" sz="2000" dirty="0"/>
              <a:t>for industry branded smoking shelters on council </a:t>
            </a:r>
            <a:r>
              <a:rPr lang="en-GB" sz="2000" dirty="0" smtClean="0"/>
              <a:t>property</a:t>
            </a:r>
          </a:p>
          <a:p>
            <a:r>
              <a:rPr lang="en-GB" sz="2000" dirty="0" smtClean="0"/>
              <a:t>Provided staff , funding </a:t>
            </a:r>
            <a:r>
              <a:rPr lang="en-GB" sz="2000" dirty="0"/>
              <a:t>and sniffer dogs for joint work on illicit tobacco. </a:t>
            </a:r>
            <a:r>
              <a:rPr lang="en-GB" sz="2000" dirty="0" smtClean="0"/>
              <a:t>(Focussed </a:t>
            </a:r>
            <a:r>
              <a:rPr lang="en-GB" sz="2000" dirty="0"/>
              <a:t>on counterfeit </a:t>
            </a:r>
            <a:r>
              <a:rPr lang="en-GB" sz="2000" dirty="0" smtClean="0"/>
              <a:t>rather </a:t>
            </a:r>
            <a:r>
              <a:rPr lang="en-GB" sz="2000" dirty="0"/>
              <a:t>than main stream </a:t>
            </a:r>
            <a:r>
              <a:rPr lang="en-GB" sz="2000" dirty="0" smtClean="0"/>
              <a:t>products </a:t>
            </a:r>
            <a:r>
              <a:rPr lang="en-GB" sz="2000" dirty="0"/>
              <a:t>sold without </a:t>
            </a:r>
            <a:r>
              <a:rPr lang="en-GB" sz="2000" dirty="0" smtClean="0"/>
              <a:t>tax.)</a:t>
            </a:r>
          </a:p>
          <a:p>
            <a:r>
              <a:rPr lang="en-GB" sz="2000" dirty="0" smtClean="0"/>
              <a:t>Arranged </a:t>
            </a:r>
            <a:r>
              <a:rPr lang="en-GB" sz="2000" dirty="0"/>
              <a:t>meetings </a:t>
            </a:r>
            <a:r>
              <a:rPr lang="en-GB" sz="2000" dirty="0" smtClean="0"/>
              <a:t>on </a:t>
            </a:r>
            <a:r>
              <a:rPr lang="en-GB" sz="2000" dirty="0"/>
              <a:t>local harm reduction policies. </a:t>
            </a:r>
            <a:r>
              <a:rPr lang="en-GB" sz="2000" dirty="0" smtClean="0"/>
              <a:t>For example, </a:t>
            </a:r>
            <a:r>
              <a:rPr lang="en-GB" sz="2000" dirty="0" err="1" smtClean="0"/>
              <a:t>Nicoventures</a:t>
            </a:r>
            <a:r>
              <a:rPr lang="en-GB" sz="2000" dirty="0"/>
              <a:t>, </a:t>
            </a:r>
            <a:r>
              <a:rPr lang="en-GB" sz="2000" dirty="0" smtClean="0"/>
              <a:t>a subsidiary </a:t>
            </a:r>
            <a:r>
              <a:rPr lang="en-GB" sz="2000" dirty="0"/>
              <a:t>of British American Tobacco, </a:t>
            </a:r>
            <a:r>
              <a:rPr lang="en-GB" sz="2000" dirty="0" smtClean="0"/>
              <a:t>has offered to meet council officers.</a:t>
            </a:r>
            <a:endParaRPr lang="en-GB" sz="2000" dirty="0"/>
          </a:p>
        </p:txBody>
      </p:sp>
      <p:pic>
        <p:nvPicPr>
          <p:cNvPr id="4" name="Picture 99"/>
          <p:cNvPicPr>
            <a:picLocks noChangeAspect="1" noChangeArrowheads="1"/>
          </p:cNvPicPr>
          <p:nvPr/>
        </p:nvPicPr>
        <p:blipFill rotWithShape="1">
          <a:blip r:embed="rId3">
            <a:extLst>
              <a:ext uri="{28A0092B-C50C-407E-A947-70E740481C1C}">
                <a14:useLocalDpi xmlns:a14="http://schemas.microsoft.com/office/drawing/2010/main" val="0"/>
              </a:ext>
            </a:extLst>
          </a:blip>
          <a:srcRect l="21462" t="22735" r="61513" b="47370"/>
          <a:stretch/>
        </p:blipFill>
        <p:spPr bwMode="auto">
          <a:xfrm>
            <a:off x="4792207" y="1547762"/>
            <a:ext cx="4028265" cy="447352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986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9572" y="493688"/>
            <a:ext cx="7704856" cy="1877437"/>
          </a:xfrm>
          <a:prstGeom prst="rect">
            <a:avLst/>
          </a:prstGeom>
          <a:noFill/>
        </p:spPr>
        <p:txBody>
          <a:bodyPr wrap="square" rtlCol="0">
            <a:spAutoFit/>
          </a:bodyPr>
          <a:lstStyle/>
          <a:p>
            <a:pPr algn="ctr"/>
            <a:r>
              <a:rPr lang="en-GB" sz="4000" b="1" u="sng" dirty="0" smtClean="0">
                <a:solidFill>
                  <a:srgbClr val="F19C32"/>
                </a:solidFill>
              </a:rPr>
              <a:t>Tactics to legitimise the industry</a:t>
            </a:r>
          </a:p>
          <a:p>
            <a:endParaRPr lang="en-GB" dirty="0" smtClean="0"/>
          </a:p>
          <a:p>
            <a:r>
              <a:rPr lang="en-GB" dirty="0" smtClean="0"/>
              <a:t> </a:t>
            </a:r>
            <a:endParaRPr lang="en-GB" dirty="0"/>
          </a:p>
        </p:txBody>
      </p:sp>
      <p:sp>
        <p:nvSpPr>
          <p:cNvPr id="3" name="Content Placeholder 2"/>
          <p:cNvSpPr>
            <a:spLocks noGrp="1"/>
          </p:cNvSpPr>
          <p:nvPr>
            <p:ph idx="1"/>
          </p:nvPr>
        </p:nvSpPr>
        <p:spPr>
          <a:xfrm>
            <a:off x="719572" y="2132856"/>
            <a:ext cx="8229600" cy="2304256"/>
          </a:xfrm>
        </p:spPr>
        <p:txBody>
          <a:bodyPr/>
          <a:lstStyle/>
          <a:p>
            <a:pPr>
              <a:buFont typeface="Arial" panose="020B0604020202020204" pitchFamily="34" charset="0"/>
              <a:buChar char="•"/>
            </a:pPr>
            <a:r>
              <a:rPr lang="en-GB" sz="4000" dirty="0" smtClean="0"/>
              <a:t>Individuals </a:t>
            </a:r>
          </a:p>
          <a:p>
            <a:r>
              <a:rPr lang="en-GB" sz="4000" dirty="0" smtClean="0"/>
              <a:t>Front groups</a:t>
            </a:r>
          </a:p>
          <a:p>
            <a:r>
              <a:rPr lang="en-GB" sz="4000" dirty="0" smtClean="0"/>
              <a:t>Corporate Social Responsibility</a:t>
            </a:r>
          </a:p>
          <a:p>
            <a:r>
              <a:rPr lang="en-GB" sz="4000" dirty="0" smtClean="0"/>
              <a:t>Working with local organisations  </a:t>
            </a:r>
          </a:p>
        </p:txBody>
      </p:sp>
    </p:spTree>
    <p:extLst>
      <p:ext uri="{BB962C8B-B14F-4D97-AF65-F5344CB8AC3E}">
        <p14:creationId xmlns:p14="http://schemas.microsoft.com/office/powerpoint/2010/main" val="1034449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16400" t="39920" r="50000" b="34881"/>
          <a:stretch/>
        </p:blipFill>
        <p:spPr>
          <a:xfrm>
            <a:off x="0" y="4578474"/>
            <a:ext cx="4608512" cy="2160240"/>
          </a:xfrm>
          <a:prstGeom prst="rect">
            <a:avLst/>
          </a:prstGeom>
          <a:ln>
            <a:solidFill>
              <a:schemeClr val="tx1"/>
            </a:solidFill>
          </a:ln>
        </p:spPr>
      </p:pic>
      <p:pic>
        <p:nvPicPr>
          <p:cNvPr id="4" name="Picture 3"/>
          <p:cNvPicPr>
            <a:picLocks noChangeAspect="1"/>
          </p:cNvPicPr>
          <p:nvPr/>
        </p:nvPicPr>
        <p:blipFill rotWithShape="1">
          <a:blip r:embed="rId4"/>
          <a:srcRect l="14825" t="16401" r="38450" b="13041"/>
          <a:stretch/>
        </p:blipFill>
        <p:spPr>
          <a:xfrm>
            <a:off x="15840" y="40965"/>
            <a:ext cx="4653946" cy="4392488"/>
          </a:xfrm>
          <a:prstGeom prst="rect">
            <a:avLst/>
          </a:prstGeom>
          <a:ln w="22225">
            <a:solidFill>
              <a:schemeClr val="tx1"/>
            </a:solidFill>
          </a:ln>
        </p:spPr>
      </p:pic>
      <p:pic>
        <p:nvPicPr>
          <p:cNvPr id="6" name="Picture 5"/>
          <p:cNvPicPr>
            <a:picLocks noChangeAspect="1"/>
          </p:cNvPicPr>
          <p:nvPr/>
        </p:nvPicPr>
        <p:blipFill rotWithShape="1">
          <a:blip r:embed="rId5"/>
          <a:srcRect l="15350" t="37399" r="41075" b="29001"/>
          <a:stretch/>
        </p:blipFill>
        <p:spPr>
          <a:xfrm>
            <a:off x="3170393" y="3940324"/>
            <a:ext cx="5976664" cy="2880320"/>
          </a:xfrm>
          <a:prstGeom prst="rect">
            <a:avLst/>
          </a:prstGeom>
          <a:ln w="19050">
            <a:solidFill>
              <a:schemeClr val="tx1"/>
            </a:solidFill>
          </a:ln>
        </p:spPr>
      </p:pic>
      <p:pic>
        <p:nvPicPr>
          <p:cNvPr id="10" name="Picture 9"/>
          <p:cNvPicPr>
            <a:picLocks noChangeAspect="1"/>
          </p:cNvPicPr>
          <p:nvPr/>
        </p:nvPicPr>
        <p:blipFill rotWithShape="1">
          <a:blip r:embed="rId6"/>
          <a:srcRect l="16400" t="32360" r="39501" b="20885"/>
          <a:stretch/>
        </p:blipFill>
        <p:spPr>
          <a:xfrm>
            <a:off x="4244861" y="96539"/>
            <a:ext cx="4899139" cy="3246319"/>
          </a:xfrm>
          <a:prstGeom prst="rect">
            <a:avLst/>
          </a:prstGeom>
          <a:ln w="19050">
            <a:solidFill>
              <a:schemeClr val="tx1"/>
            </a:solidFill>
          </a:ln>
        </p:spPr>
      </p:pic>
      <p:pic>
        <p:nvPicPr>
          <p:cNvPr id="5" name="Picture 4"/>
          <p:cNvPicPr>
            <a:picLocks noChangeAspect="1"/>
          </p:cNvPicPr>
          <p:nvPr/>
        </p:nvPicPr>
        <p:blipFill rotWithShape="1">
          <a:blip r:embed="rId7"/>
          <a:srcRect l="15875" t="11361" r="19551" b="75200"/>
          <a:stretch/>
        </p:blipFill>
        <p:spPr>
          <a:xfrm>
            <a:off x="6085" y="2256613"/>
            <a:ext cx="8856984" cy="1152128"/>
          </a:xfrm>
          <a:prstGeom prst="rect">
            <a:avLst/>
          </a:prstGeom>
          <a:ln w="19050">
            <a:solidFill>
              <a:schemeClr val="tx1"/>
            </a:solidFill>
          </a:ln>
        </p:spPr>
      </p:pic>
      <p:pic>
        <p:nvPicPr>
          <p:cNvPr id="7" name="Picture 6"/>
          <p:cNvPicPr>
            <a:picLocks noChangeAspect="1"/>
          </p:cNvPicPr>
          <p:nvPr/>
        </p:nvPicPr>
        <p:blipFill rotWithShape="1">
          <a:blip r:embed="rId8"/>
          <a:srcRect l="15875" t="9681" r="21525" b="77719"/>
          <a:stretch/>
        </p:blipFill>
        <p:spPr>
          <a:xfrm>
            <a:off x="574989" y="3528844"/>
            <a:ext cx="6331023" cy="796426"/>
          </a:xfrm>
          <a:prstGeom prst="rect">
            <a:avLst/>
          </a:prstGeom>
          <a:ln>
            <a:solidFill>
              <a:schemeClr val="tx1"/>
            </a:solidFill>
          </a:ln>
        </p:spPr>
      </p:pic>
      <p:sp>
        <p:nvSpPr>
          <p:cNvPr id="11" name="TextBox 10"/>
          <p:cNvSpPr txBox="1"/>
          <p:nvPr/>
        </p:nvSpPr>
        <p:spPr>
          <a:xfrm>
            <a:off x="1914297" y="1583843"/>
            <a:ext cx="5040560" cy="2800767"/>
          </a:xfrm>
          <a:prstGeom prst="rect">
            <a:avLst/>
          </a:prstGeom>
          <a:solidFill>
            <a:schemeClr val="bg1"/>
          </a:solidFill>
          <a:ln w="47625">
            <a:solidFill>
              <a:srgbClr val="F19C32"/>
            </a:solidFill>
          </a:ln>
        </p:spPr>
        <p:txBody>
          <a:bodyPr wrap="square" rtlCol="0">
            <a:spAutoFit/>
          </a:bodyPr>
          <a:lstStyle/>
          <a:p>
            <a:r>
              <a:rPr lang="en-GB" sz="4400" b="1" i="1" dirty="0" smtClean="0">
                <a:solidFill>
                  <a:srgbClr val="F19C32"/>
                </a:solidFill>
              </a:rPr>
              <a:t>“Former </a:t>
            </a:r>
            <a:r>
              <a:rPr lang="en-GB" sz="4400" b="1" i="1" dirty="0">
                <a:solidFill>
                  <a:srgbClr val="F19C32"/>
                </a:solidFill>
              </a:rPr>
              <a:t>detective chief inspector with the Met </a:t>
            </a:r>
            <a:r>
              <a:rPr lang="en-GB" sz="4400" b="1" i="1" dirty="0" smtClean="0">
                <a:solidFill>
                  <a:srgbClr val="F19C32"/>
                </a:solidFill>
              </a:rPr>
              <a:t>Police”</a:t>
            </a:r>
            <a:endParaRPr lang="en-GB" sz="4400" b="1" i="1" dirty="0">
              <a:solidFill>
                <a:srgbClr val="F19C32"/>
              </a:solidFill>
            </a:endParaRPr>
          </a:p>
        </p:txBody>
      </p:sp>
    </p:spTree>
    <p:extLst>
      <p:ext uri="{BB962C8B-B14F-4D97-AF65-F5344CB8AC3E}">
        <p14:creationId xmlns:p14="http://schemas.microsoft.com/office/powerpoint/2010/main" val="1754175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6926" t="13529" r="18760" b="47974"/>
          <a:stretch/>
        </p:blipFill>
        <p:spPr>
          <a:xfrm>
            <a:off x="179512" y="163651"/>
            <a:ext cx="8821488" cy="3278138"/>
          </a:xfrm>
          <a:prstGeom prst="rect">
            <a:avLst/>
          </a:prstGeom>
          <a:ln w="50800">
            <a:solidFill>
              <a:schemeClr val="tx1"/>
            </a:solidFill>
          </a:ln>
        </p:spPr>
      </p:pic>
      <p:pic>
        <p:nvPicPr>
          <p:cNvPr id="5" name="Picture 4"/>
          <p:cNvPicPr>
            <a:picLocks noChangeAspect="1"/>
          </p:cNvPicPr>
          <p:nvPr/>
        </p:nvPicPr>
        <p:blipFill rotWithShape="1">
          <a:blip r:embed="rId4"/>
          <a:srcRect l="14165" t="10521" r="27804" b="56720"/>
          <a:stretch/>
        </p:blipFill>
        <p:spPr>
          <a:xfrm>
            <a:off x="143000" y="3573016"/>
            <a:ext cx="8893496" cy="3137844"/>
          </a:xfrm>
          <a:prstGeom prst="rect">
            <a:avLst/>
          </a:prstGeom>
          <a:ln w="50800">
            <a:solidFill>
              <a:schemeClr val="tx1"/>
            </a:solidFill>
          </a:ln>
        </p:spPr>
      </p:pic>
    </p:spTree>
    <p:extLst>
      <p:ext uri="{BB962C8B-B14F-4D97-AF65-F5344CB8AC3E}">
        <p14:creationId xmlns:p14="http://schemas.microsoft.com/office/powerpoint/2010/main" val="3219052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Content Placeholder 1"/>
          <p:cNvSpPr>
            <a:spLocks noGrp="1"/>
          </p:cNvSpPr>
          <p:nvPr>
            <p:ph idx="1"/>
          </p:nvPr>
        </p:nvSpPr>
        <p:spPr>
          <a:xfrm>
            <a:off x="457200" y="1415265"/>
            <a:ext cx="8229600" cy="4525963"/>
          </a:xfrm>
        </p:spPr>
        <p:txBody>
          <a:bodyPr/>
          <a:lstStyle/>
          <a:p>
            <a:pPr marL="0" indent="0">
              <a:buNone/>
            </a:pPr>
            <a:r>
              <a:rPr lang="en-GB" altLang="en-US" sz="2600" dirty="0" smtClean="0"/>
              <a:t>To support councils in producing a clear and comprehensive policy regarding engagement with the tobacco industry.</a:t>
            </a:r>
          </a:p>
          <a:p>
            <a:pPr marL="0" indent="0">
              <a:buNone/>
            </a:pPr>
            <a:endParaRPr lang="en-GB" altLang="en-US" sz="2600" b="1" dirty="0" smtClean="0"/>
          </a:p>
          <a:p>
            <a:pPr marL="0" indent="0">
              <a:buNone/>
            </a:pPr>
            <a:r>
              <a:rPr lang="en-GB" altLang="en-US" sz="2600" b="1" dirty="0" smtClean="0"/>
              <a:t>Outline</a:t>
            </a:r>
          </a:p>
          <a:p>
            <a:pPr>
              <a:buFontTx/>
              <a:buChar char="-"/>
            </a:pPr>
            <a:r>
              <a:rPr lang="en-GB" altLang="en-US" sz="2600" dirty="0" smtClean="0"/>
              <a:t>WHO FCTC (TCCC)</a:t>
            </a:r>
          </a:p>
          <a:p>
            <a:pPr>
              <a:buFontTx/>
              <a:buChar char="-"/>
            </a:pPr>
            <a:r>
              <a:rPr lang="en-GB" altLang="en-US" sz="2600" dirty="0" smtClean="0"/>
              <a:t>Protecting policies from the tobacco industry (ASH)</a:t>
            </a:r>
          </a:p>
          <a:p>
            <a:pPr>
              <a:buFontTx/>
              <a:buChar char="-"/>
            </a:pPr>
            <a:r>
              <a:rPr lang="en-GB" altLang="en-US" sz="2600" dirty="0" smtClean="0"/>
              <a:t>A case study (KCC)</a:t>
            </a:r>
          </a:p>
          <a:p>
            <a:pPr>
              <a:buFontTx/>
              <a:buChar char="-"/>
            </a:pPr>
            <a:r>
              <a:rPr lang="en-GB" altLang="en-US" sz="2600" dirty="0" smtClean="0"/>
              <a:t>Workshop to identify barriers, opportunities and key actions (All) </a:t>
            </a:r>
          </a:p>
          <a:p>
            <a:pPr marL="0" indent="0">
              <a:buNone/>
            </a:pPr>
            <a:endParaRPr lang="en-GB" altLang="en-US" sz="3000" dirty="0" smtClean="0"/>
          </a:p>
          <a:p>
            <a:pPr marL="0" indent="0">
              <a:buNone/>
            </a:pPr>
            <a:endParaRPr lang="en-GB" altLang="en-US" sz="3000" dirty="0" smtClean="0"/>
          </a:p>
        </p:txBody>
      </p:sp>
      <p:sp>
        <p:nvSpPr>
          <p:cNvPr id="6147" name="Title 2"/>
          <p:cNvSpPr>
            <a:spLocks noGrp="1"/>
          </p:cNvSpPr>
          <p:nvPr>
            <p:ph type="title" idx="4294967295"/>
          </p:nvPr>
        </p:nvSpPr>
        <p:spPr>
          <a:xfrm>
            <a:off x="287338" y="276225"/>
            <a:ext cx="8229600" cy="776288"/>
          </a:xfrm>
        </p:spPr>
        <p:txBody>
          <a:bodyPr/>
          <a:lstStyle/>
          <a:p>
            <a:pPr algn="l"/>
            <a:r>
              <a:rPr lang="en-GB" altLang="en-US" dirty="0" smtClean="0"/>
              <a:t>Objectives</a:t>
            </a:r>
          </a:p>
        </p:txBody>
      </p:sp>
    </p:spTree>
    <p:extLst>
      <p:ext uri="{BB962C8B-B14F-4D97-AF65-F5344CB8AC3E}">
        <p14:creationId xmlns:p14="http://schemas.microsoft.com/office/powerpoint/2010/main" val="41285654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JTI and the Campaign to Protect Rural England </a:t>
            </a:r>
            <a:endParaRPr lang="en-GB" dirty="0"/>
          </a:p>
        </p:txBody>
      </p:sp>
      <p:pic>
        <p:nvPicPr>
          <p:cNvPr id="4" name="Picture 3"/>
          <p:cNvPicPr>
            <a:picLocks noChangeAspect="1"/>
          </p:cNvPicPr>
          <p:nvPr/>
        </p:nvPicPr>
        <p:blipFill rotWithShape="1">
          <a:blip r:embed="rId3"/>
          <a:srcRect l="16275" t="20681" r="40675" b="32871"/>
          <a:stretch/>
        </p:blipFill>
        <p:spPr>
          <a:xfrm>
            <a:off x="755576" y="1593625"/>
            <a:ext cx="7668852" cy="5171304"/>
          </a:xfrm>
          <a:prstGeom prst="rect">
            <a:avLst/>
          </a:prstGeom>
          <a:ln>
            <a:solidFill>
              <a:schemeClr val="tx1"/>
            </a:solidFill>
          </a:ln>
        </p:spPr>
      </p:pic>
      <p:sp>
        <p:nvSpPr>
          <p:cNvPr id="5" name="Rectangle 4"/>
          <p:cNvSpPr/>
          <p:nvPr/>
        </p:nvSpPr>
        <p:spPr>
          <a:xfrm>
            <a:off x="1403649" y="2101621"/>
            <a:ext cx="6102424" cy="1569660"/>
          </a:xfrm>
          <a:prstGeom prst="rect">
            <a:avLst/>
          </a:prstGeom>
          <a:solidFill>
            <a:schemeClr val="bg1"/>
          </a:solidFill>
          <a:ln w="50800">
            <a:solidFill>
              <a:srgbClr val="F19C32"/>
            </a:solidFill>
          </a:ln>
        </p:spPr>
        <p:txBody>
          <a:bodyPr wrap="square">
            <a:spAutoFit/>
          </a:bodyPr>
          <a:lstStyle/>
          <a:p>
            <a:r>
              <a:rPr lang="en-GB" sz="2400" i="1" dirty="0" smtClean="0">
                <a:solidFill>
                  <a:srgbClr val="333333"/>
                </a:solidFill>
                <a:latin typeface="+mj-lt"/>
              </a:rPr>
              <a:t>JTI“JTI </a:t>
            </a:r>
            <a:r>
              <a:rPr lang="en-GB" sz="2400" i="1" dirty="0">
                <a:solidFill>
                  <a:srgbClr val="333333"/>
                </a:solidFill>
                <a:latin typeface="+mj-lt"/>
              </a:rPr>
              <a:t>is delighted to be working with our partners at CPRE to support the </a:t>
            </a:r>
            <a:r>
              <a:rPr lang="en-GB" sz="2400" i="1" dirty="0" err="1">
                <a:solidFill>
                  <a:srgbClr val="333333"/>
                </a:solidFill>
                <a:latin typeface="+mj-lt"/>
              </a:rPr>
              <a:t>Middlewich</a:t>
            </a:r>
            <a:r>
              <a:rPr lang="en-GB" sz="2400" i="1" dirty="0">
                <a:solidFill>
                  <a:srgbClr val="333333"/>
                </a:solidFill>
                <a:latin typeface="+mj-lt"/>
              </a:rPr>
              <a:t> Clean Team in its efforts to keep the beautiful town of </a:t>
            </a:r>
            <a:r>
              <a:rPr lang="en-GB" sz="2400" i="1" dirty="0" err="1">
                <a:solidFill>
                  <a:srgbClr val="333333"/>
                </a:solidFill>
                <a:latin typeface="+mj-lt"/>
              </a:rPr>
              <a:t>Middlewich</a:t>
            </a:r>
            <a:r>
              <a:rPr lang="en-GB" sz="2400" i="1" dirty="0">
                <a:solidFill>
                  <a:srgbClr val="333333"/>
                </a:solidFill>
                <a:latin typeface="+mj-lt"/>
              </a:rPr>
              <a:t> tidy!”</a:t>
            </a:r>
            <a:endParaRPr lang="en-GB" sz="2400" i="1" dirty="0">
              <a:latin typeface="+mj-lt"/>
            </a:endParaRPr>
          </a:p>
        </p:txBody>
      </p:sp>
      <p:sp>
        <p:nvSpPr>
          <p:cNvPr id="6" name="Rectangle 5"/>
          <p:cNvSpPr/>
          <p:nvPr/>
        </p:nvSpPr>
        <p:spPr>
          <a:xfrm>
            <a:off x="1403649" y="4179277"/>
            <a:ext cx="6102424" cy="2308324"/>
          </a:xfrm>
          <a:prstGeom prst="rect">
            <a:avLst/>
          </a:prstGeom>
          <a:solidFill>
            <a:schemeClr val="bg1"/>
          </a:solidFill>
          <a:ln w="50800">
            <a:solidFill>
              <a:srgbClr val="F19C32"/>
            </a:solidFill>
          </a:ln>
        </p:spPr>
        <p:txBody>
          <a:bodyPr wrap="square">
            <a:spAutoFit/>
          </a:bodyPr>
          <a:lstStyle/>
          <a:p>
            <a:r>
              <a:rPr lang="en-GB" sz="2400" dirty="0" smtClean="0">
                <a:solidFill>
                  <a:srgbClr val="333333"/>
                </a:solidFill>
                <a:latin typeface="+mj-lt"/>
              </a:rPr>
              <a:t>CPRE: “</a:t>
            </a:r>
            <a:r>
              <a:rPr lang="en-GB" sz="2400" i="1" dirty="0" smtClean="0">
                <a:solidFill>
                  <a:srgbClr val="333333"/>
                </a:solidFill>
                <a:latin typeface="+mj-lt"/>
              </a:rPr>
              <a:t>With </a:t>
            </a:r>
            <a:r>
              <a:rPr lang="en-GB" sz="2400" i="1" dirty="0">
                <a:solidFill>
                  <a:srgbClr val="333333"/>
                </a:solidFill>
                <a:latin typeface="+mj-lt"/>
              </a:rPr>
              <a:t>JTI’s direct support, the </a:t>
            </a:r>
            <a:r>
              <a:rPr lang="en-GB" sz="2400" i="1" dirty="0" err="1">
                <a:solidFill>
                  <a:srgbClr val="333333"/>
                </a:solidFill>
                <a:latin typeface="+mj-lt"/>
              </a:rPr>
              <a:t>Middlewich</a:t>
            </a:r>
            <a:r>
              <a:rPr lang="en-GB" sz="2400" i="1" dirty="0">
                <a:solidFill>
                  <a:srgbClr val="333333"/>
                </a:solidFill>
                <a:latin typeface="+mj-lt"/>
              </a:rPr>
              <a:t> Clean Team can continue its mission to keep the town clean. Now there’s no excuse for the people of </a:t>
            </a:r>
            <a:r>
              <a:rPr lang="en-GB" sz="2400" i="1" dirty="0" err="1">
                <a:solidFill>
                  <a:srgbClr val="333333"/>
                </a:solidFill>
                <a:latin typeface="+mj-lt"/>
              </a:rPr>
              <a:t>Middlewich</a:t>
            </a:r>
            <a:r>
              <a:rPr lang="en-GB" sz="2400" i="1" dirty="0">
                <a:solidFill>
                  <a:srgbClr val="333333"/>
                </a:solidFill>
                <a:latin typeface="+mj-lt"/>
              </a:rPr>
              <a:t> to be dropping their cigarette butts!”</a:t>
            </a:r>
            <a:endParaRPr lang="en-GB" sz="2400" i="1" dirty="0">
              <a:latin typeface="+mj-lt"/>
            </a:endParaRPr>
          </a:p>
        </p:txBody>
      </p:sp>
    </p:spTree>
    <p:extLst>
      <p:ext uri="{BB962C8B-B14F-4D97-AF65-F5344CB8AC3E}">
        <p14:creationId xmlns:p14="http://schemas.microsoft.com/office/powerpoint/2010/main" val="190663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9638"/>
          </a:xfrm>
        </p:spPr>
        <p:txBody>
          <a:bodyPr/>
          <a:lstStyle/>
          <a:p>
            <a:r>
              <a:rPr lang="en-GB" sz="4000" dirty="0" smtClean="0"/>
              <a:t>CLG Select Committee on Litter</a:t>
            </a:r>
            <a:endParaRPr lang="en-GB" sz="4000"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a:srcRect l="1843" t="31937" r="34082" b="11342"/>
          <a:stretch/>
        </p:blipFill>
        <p:spPr>
          <a:xfrm>
            <a:off x="0" y="1245219"/>
            <a:ext cx="9153657" cy="5470355"/>
          </a:xfrm>
          <a:prstGeom prst="rect">
            <a:avLst/>
          </a:prstGeom>
          <a:ln>
            <a:solidFill>
              <a:schemeClr val="tx1"/>
            </a:solidFill>
          </a:ln>
        </p:spPr>
      </p:pic>
      <p:sp>
        <p:nvSpPr>
          <p:cNvPr id="5" name="TextBox 4"/>
          <p:cNvSpPr txBox="1"/>
          <p:nvPr/>
        </p:nvSpPr>
        <p:spPr>
          <a:xfrm>
            <a:off x="1413756" y="4937244"/>
            <a:ext cx="6264696" cy="1477328"/>
          </a:xfrm>
          <a:prstGeom prst="rect">
            <a:avLst/>
          </a:prstGeom>
          <a:solidFill>
            <a:schemeClr val="bg1"/>
          </a:solidFill>
          <a:ln w="53975">
            <a:solidFill>
              <a:srgbClr val="F19C32"/>
            </a:solidFill>
          </a:ln>
        </p:spPr>
        <p:txBody>
          <a:bodyPr wrap="square" rtlCol="0">
            <a:spAutoFit/>
          </a:bodyPr>
          <a:lstStyle/>
          <a:p>
            <a:r>
              <a:rPr lang="en-GB" b="1" i="1" dirty="0" smtClean="0"/>
              <a:t>“JTI </a:t>
            </a:r>
            <a:r>
              <a:rPr lang="en-GB" b="1" i="1" dirty="0"/>
              <a:t>has also </a:t>
            </a:r>
            <a:r>
              <a:rPr lang="en-GB" b="1" i="1" dirty="0" smtClean="0"/>
              <a:t>worked with </a:t>
            </a:r>
            <a:r>
              <a:rPr lang="en-GB" b="1" i="1" dirty="0"/>
              <a:t>local authorities and businesses in England and Northern Ireland, and with Keep Britain Tidy and the Campaign to Protect Rural England (CPRE), in order to address the problems associated with litter</a:t>
            </a:r>
            <a:r>
              <a:rPr lang="en-GB" b="1" i="1" dirty="0" smtClean="0"/>
              <a:t>.”</a:t>
            </a:r>
            <a:endParaRPr lang="en-GB" b="1" i="1" dirty="0"/>
          </a:p>
        </p:txBody>
      </p:sp>
      <p:sp>
        <p:nvSpPr>
          <p:cNvPr id="6" name="TextBox 5"/>
          <p:cNvSpPr txBox="1"/>
          <p:nvPr/>
        </p:nvSpPr>
        <p:spPr>
          <a:xfrm>
            <a:off x="1413756" y="2510103"/>
            <a:ext cx="6264696" cy="2031325"/>
          </a:xfrm>
          <a:prstGeom prst="rect">
            <a:avLst/>
          </a:prstGeom>
          <a:solidFill>
            <a:schemeClr val="bg1"/>
          </a:solidFill>
          <a:ln w="53975">
            <a:solidFill>
              <a:srgbClr val="F19C32"/>
            </a:solidFill>
          </a:ln>
        </p:spPr>
        <p:txBody>
          <a:bodyPr wrap="square" rtlCol="0">
            <a:spAutoFit/>
          </a:bodyPr>
          <a:lstStyle/>
          <a:p>
            <a:r>
              <a:rPr lang="en-GB" b="1" i="1" dirty="0" smtClean="0"/>
              <a:t>“In </a:t>
            </a:r>
            <a:r>
              <a:rPr lang="en-GB" b="1" i="1" dirty="0"/>
              <a:t>2010, JTI sat as a member of the Litter Challenge Group, along with the UK Department for Environment, Food and Rural Affairs (DEFRA), Keep Britain Tidy, CPRE and other business organisations. The group was formed in order to develop a nationwide anti-litter campaign, “Love Where You Live”, which was launched in 2011</a:t>
            </a:r>
            <a:r>
              <a:rPr lang="en-GB" b="1" i="1" dirty="0" smtClean="0"/>
              <a:t>.”</a:t>
            </a:r>
            <a:endParaRPr lang="en-GB" b="1" i="1" dirty="0"/>
          </a:p>
        </p:txBody>
      </p:sp>
    </p:spTree>
    <p:extLst>
      <p:ext uri="{BB962C8B-B14F-4D97-AF65-F5344CB8AC3E}">
        <p14:creationId xmlns:p14="http://schemas.microsoft.com/office/powerpoint/2010/main" val="551907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b="0" dirty="0" smtClean="0"/>
              <a:t>Industry reacts to the LGD </a:t>
            </a:r>
          </a:p>
        </p:txBody>
      </p:sp>
      <p:sp>
        <p:nvSpPr>
          <p:cNvPr id="19459" name="Content Placeholder 2"/>
          <p:cNvSpPr>
            <a:spLocks noGrp="1"/>
          </p:cNvSpPr>
          <p:nvPr>
            <p:ph idx="1"/>
          </p:nvPr>
        </p:nvSpPr>
        <p:spPr>
          <a:xfrm>
            <a:off x="457200" y="1265238"/>
            <a:ext cx="4259263" cy="4860925"/>
          </a:xfrm>
        </p:spPr>
        <p:txBody>
          <a:bodyPr/>
          <a:lstStyle/>
          <a:p>
            <a:pPr marL="0" indent="0">
              <a:buFontTx/>
              <a:buNone/>
            </a:pPr>
            <a:r>
              <a:rPr lang="en-GB" altLang="en-US" sz="1800" b="1" dirty="0" smtClean="0"/>
              <a:t>TMA at CLG Select Committee Inquiry on Litter</a:t>
            </a:r>
            <a:r>
              <a:rPr lang="en-GB" altLang="en-US" sz="1800" dirty="0" smtClean="0"/>
              <a:t>: </a:t>
            </a:r>
            <a:r>
              <a:rPr lang="en-GB" altLang="en-US" sz="1800" i="1" dirty="0" smtClean="0"/>
              <a:t>“We are having very limited discussion with local authorities because of this guidance… called the Local Government Declaration on Tobacco Control. I have written three times to the LGA. I have yet to receive an acknowledgement in regard to an offer to meet them to discuss that .… what we want to do is talk to local government who won’t talk to us at the moment.”</a:t>
            </a:r>
          </a:p>
          <a:p>
            <a:pPr marL="0" indent="0">
              <a:buFontTx/>
              <a:buNone/>
            </a:pPr>
            <a:endParaRPr lang="en-GB" altLang="en-US" sz="1800" dirty="0" smtClean="0"/>
          </a:p>
          <a:p>
            <a:pPr marL="0" indent="0">
              <a:buFontTx/>
              <a:buNone/>
            </a:pPr>
            <a:r>
              <a:rPr lang="en-GB" altLang="en-US" sz="1800" b="1" dirty="0" smtClean="0"/>
              <a:t>TMA letter to all councils</a:t>
            </a:r>
            <a:r>
              <a:rPr lang="en-GB" altLang="en-US" sz="1800" dirty="0" smtClean="0"/>
              <a:t>:</a:t>
            </a:r>
          </a:p>
          <a:p>
            <a:pPr marL="0" indent="0">
              <a:buFontTx/>
              <a:buNone/>
            </a:pPr>
            <a:endParaRPr lang="en-GB" altLang="en-US" sz="1800" dirty="0" smtClean="0"/>
          </a:p>
        </p:txBody>
      </p:sp>
      <p:pic>
        <p:nvPicPr>
          <p:cNvPr id="19460" name="Picture 3"/>
          <p:cNvPicPr>
            <a:picLocks noChangeAspect="1"/>
          </p:cNvPicPr>
          <p:nvPr/>
        </p:nvPicPr>
        <p:blipFill>
          <a:blip r:embed="rId3">
            <a:extLst>
              <a:ext uri="{28A0092B-C50C-407E-A947-70E740481C1C}">
                <a14:useLocalDpi xmlns:a14="http://schemas.microsoft.com/office/drawing/2010/main" val="0"/>
              </a:ext>
            </a:extLst>
          </a:blip>
          <a:srcRect l="32416" t="9641" r="30302" b="5522"/>
          <a:stretch>
            <a:fillRect/>
          </a:stretch>
        </p:blipFill>
        <p:spPr bwMode="auto">
          <a:xfrm>
            <a:off x="4859338" y="1265238"/>
            <a:ext cx="3827462" cy="5441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5292725" y="2276475"/>
            <a:ext cx="935038" cy="5889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5292725" y="3222625"/>
            <a:ext cx="10795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rcRect l="21126" t="57561" r="19550" b="24734"/>
          <a:stretch>
            <a:fillRect/>
          </a:stretch>
        </p:blipFill>
        <p:spPr bwMode="auto">
          <a:xfrm>
            <a:off x="323850" y="5340350"/>
            <a:ext cx="8135938"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2659063" y="6169025"/>
            <a:ext cx="4443412" cy="33338"/>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55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4525963"/>
          </a:xfrm>
        </p:spPr>
        <p:txBody>
          <a:bodyPr/>
          <a:lstStyle/>
          <a:p>
            <a:pPr marL="0" indent="0">
              <a:buNone/>
            </a:pPr>
            <a:r>
              <a:rPr lang="en-GB" u="sng" dirty="0" smtClean="0"/>
              <a:t>CLG reported to have said: </a:t>
            </a:r>
          </a:p>
          <a:p>
            <a:pPr marL="0" indent="0">
              <a:buNone/>
            </a:pPr>
            <a:endParaRPr lang="en-GB" i="1" dirty="0"/>
          </a:p>
          <a:p>
            <a:pPr marL="0" indent="0">
              <a:buNone/>
            </a:pPr>
            <a:r>
              <a:rPr lang="en-GB" i="1" dirty="0" smtClean="0"/>
              <a:t>“Councils should also be working with the tobacco industry to stop cigarette litter – if the industry wants to help, they shouldn’t be turning away their support.” </a:t>
            </a:r>
          </a:p>
          <a:p>
            <a:endParaRPr lang="en-GB" dirty="0"/>
          </a:p>
        </p:txBody>
      </p:sp>
    </p:spTree>
    <p:extLst>
      <p:ext uri="{BB962C8B-B14F-4D97-AF65-F5344CB8AC3E}">
        <p14:creationId xmlns:p14="http://schemas.microsoft.com/office/powerpoint/2010/main" val="55210798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nSpc>
                <a:spcPct val="80000"/>
              </a:lnSpc>
            </a:pPr>
            <a:r>
              <a:rPr lang="en-GB" altLang="en-US" sz="4000" b="0" dirty="0" smtClean="0">
                <a:cs typeface="Arial" panose="020B0604020202020204" pitchFamily="34" charset="0"/>
              </a:rPr>
              <a:t>The Local Government Declaration (LGD)</a:t>
            </a:r>
            <a:endParaRPr lang="en-GB" altLang="en-US" sz="4000" dirty="0" smtClean="0">
              <a:cs typeface="Arial" panose="020B0604020202020204" pitchFamily="34" charset="0"/>
            </a:endParaRPr>
          </a:p>
        </p:txBody>
      </p:sp>
      <p:sp>
        <p:nvSpPr>
          <p:cNvPr id="21507" name="Rectangle 3"/>
          <p:cNvSpPr>
            <a:spLocks noGrp="1" noChangeArrowheads="1"/>
          </p:cNvSpPr>
          <p:nvPr>
            <p:ph idx="1"/>
          </p:nvPr>
        </p:nvSpPr>
        <p:spPr>
          <a:xfrm>
            <a:off x="323528" y="1716087"/>
            <a:ext cx="4464496" cy="4953273"/>
          </a:xfrm>
          <a:solidFill>
            <a:schemeClr val="bg1"/>
          </a:solidFill>
          <a:ln>
            <a:solidFill>
              <a:schemeClr val="tx1"/>
            </a:solidFill>
          </a:ln>
        </p:spPr>
        <p:txBody>
          <a:bodyPr/>
          <a:lstStyle/>
          <a:p>
            <a:pPr eaLnBrk="1" hangingPunct="1">
              <a:lnSpc>
                <a:spcPct val="80000"/>
              </a:lnSpc>
            </a:pPr>
            <a:r>
              <a:rPr lang="en-GB" altLang="en-US" sz="2400" dirty="0" smtClean="0">
                <a:cs typeface="Arial" panose="020B0604020202020204" pitchFamily="34" charset="0"/>
              </a:rPr>
              <a:t>A statement of a councils commitment to tobacco control </a:t>
            </a:r>
          </a:p>
          <a:p>
            <a:pPr marL="0" indent="0" eaLnBrk="1" hangingPunct="1">
              <a:lnSpc>
                <a:spcPct val="80000"/>
              </a:lnSpc>
              <a:buNone/>
            </a:pPr>
            <a:endParaRPr lang="en-GB" altLang="en-US" sz="1200" dirty="0" smtClean="0">
              <a:cs typeface="Arial" panose="020B0604020202020204" pitchFamily="34" charset="0"/>
            </a:endParaRPr>
          </a:p>
          <a:p>
            <a:pPr eaLnBrk="1" hangingPunct="1">
              <a:lnSpc>
                <a:spcPct val="80000"/>
              </a:lnSpc>
            </a:pPr>
            <a:r>
              <a:rPr lang="en-GB" altLang="en-US" sz="2400" dirty="0" smtClean="0">
                <a:cs typeface="Arial" panose="020B0604020202020204" pitchFamily="34" charset="0"/>
              </a:rPr>
              <a:t>Developed by Newcastle City Council in May 2013.</a:t>
            </a:r>
          </a:p>
          <a:p>
            <a:pPr marL="0" indent="0" eaLnBrk="1" hangingPunct="1">
              <a:lnSpc>
                <a:spcPct val="80000"/>
              </a:lnSpc>
              <a:buNone/>
            </a:pPr>
            <a:endParaRPr lang="en-GB" altLang="en-US" sz="1200" dirty="0" smtClean="0">
              <a:cs typeface="Arial" panose="020B0604020202020204" pitchFamily="34" charset="0"/>
            </a:endParaRPr>
          </a:p>
          <a:p>
            <a:pPr eaLnBrk="1" hangingPunct="1">
              <a:lnSpc>
                <a:spcPct val="80000"/>
              </a:lnSpc>
            </a:pPr>
            <a:r>
              <a:rPr lang="en-GB" altLang="en-US" sz="2400" dirty="0" smtClean="0">
                <a:cs typeface="Arial" panose="020B0604020202020204" pitchFamily="34" charset="0"/>
              </a:rPr>
              <a:t>Endorsed by the </a:t>
            </a:r>
            <a:r>
              <a:rPr lang="en-GB" sz="2400" dirty="0" smtClean="0"/>
              <a:t>Public </a:t>
            </a:r>
            <a:r>
              <a:rPr lang="en-GB" sz="2400" dirty="0"/>
              <a:t>Health </a:t>
            </a:r>
            <a:r>
              <a:rPr lang="en-GB" sz="2400" dirty="0" smtClean="0"/>
              <a:t>Minister, Chief </a:t>
            </a:r>
            <a:r>
              <a:rPr lang="en-GB" sz="2400" dirty="0"/>
              <a:t>Medical </a:t>
            </a:r>
            <a:r>
              <a:rPr lang="en-GB" sz="2400" dirty="0" smtClean="0"/>
              <a:t>Officer, PHE, ADPH, FPH, Trading Standards and CIEH.</a:t>
            </a:r>
          </a:p>
          <a:p>
            <a:pPr marL="0" indent="0" eaLnBrk="1" hangingPunct="1">
              <a:lnSpc>
                <a:spcPct val="80000"/>
              </a:lnSpc>
              <a:buNone/>
            </a:pPr>
            <a:endParaRPr lang="en-GB" sz="1200" dirty="0" smtClean="0"/>
          </a:p>
          <a:p>
            <a:pPr eaLnBrk="1" hangingPunct="1">
              <a:lnSpc>
                <a:spcPct val="80000"/>
              </a:lnSpc>
            </a:pPr>
            <a:r>
              <a:rPr lang="en-GB" sz="2400" dirty="0" smtClean="0"/>
              <a:t>Since its creation it had been signed by half of all top tier councils.</a:t>
            </a:r>
            <a:endParaRPr lang="en-GB" altLang="en-US" sz="2400" dirty="0" smtClean="0">
              <a:cs typeface="Arial" panose="020B0604020202020204" pitchFamily="34" charset="0"/>
            </a:endParaRPr>
          </a:p>
          <a:p>
            <a:pPr marL="0" indent="0" eaLnBrk="1" hangingPunct="1">
              <a:lnSpc>
                <a:spcPct val="80000"/>
              </a:lnSpc>
              <a:buNone/>
            </a:pPr>
            <a:endParaRPr lang="en-GB" altLang="en-US" sz="1800" dirty="0" smtClean="0">
              <a:cs typeface="Arial" panose="020B0604020202020204" pitchFamily="34" charset="0"/>
            </a:endParaRP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l="32025" t="9241" r="30176" b="5081"/>
          <a:stretch>
            <a:fillRect/>
          </a:stretch>
        </p:blipFill>
        <p:spPr bwMode="auto">
          <a:xfrm>
            <a:off x="5188669" y="1716087"/>
            <a:ext cx="3521523" cy="49532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844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908720"/>
            <a:ext cx="8208912" cy="5016758"/>
          </a:xfrm>
          <a:prstGeom prst="rect">
            <a:avLst/>
          </a:prstGeom>
        </p:spPr>
        <p:txBody>
          <a:bodyPr wrap="square">
            <a:spAutoFit/>
          </a:bodyPr>
          <a:lstStyle/>
          <a:p>
            <a:pPr marL="342900" indent="-342900" eaLnBrk="1" hangingPunct="1">
              <a:lnSpc>
                <a:spcPct val="80000"/>
              </a:lnSpc>
              <a:buFont typeface="Arial" panose="020B0604020202020204" pitchFamily="34" charset="0"/>
              <a:buChar char="•"/>
            </a:pPr>
            <a:r>
              <a:rPr lang="en-GB" altLang="en-US" sz="3000" b="1" dirty="0">
                <a:cs typeface="Arial" panose="020B0604020202020204" pitchFamily="34" charset="0"/>
              </a:rPr>
              <a:t>A strategic commitment </a:t>
            </a:r>
            <a:r>
              <a:rPr lang="en-GB" altLang="en-US" sz="3000" dirty="0">
                <a:cs typeface="Arial" panose="020B0604020202020204" pitchFamily="34" charset="0"/>
              </a:rPr>
              <a:t>to tackling tobacco </a:t>
            </a:r>
            <a:endParaRPr lang="en-GB" altLang="en-US" sz="3000" dirty="0" smtClean="0">
              <a:cs typeface="Arial" panose="020B0604020202020204" pitchFamily="34" charset="0"/>
            </a:endParaRPr>
          </a:p>
          <a:p>
            <a:pPr marL="342900" indent="-342900" eaLnBrk="1" hangingPunct="1">
              <a:lnSpc>
                <a:spcPct val="80000"/>
              </a:lnSpc>
              <a:buFont typeface="Arial" panose="020B0604020202020204" pitchFamily="34" charset="0"/>
              <a:buChar char="•"/>
            </a:pPr>
            <a:endParaRPr lang="en-GB" altLang="en-US" sz="3000" dirty="0">
              <a:cs typeface="Arial" panose="020B0604020202020204" pitchFamily="34" charset="0"/>
            </a:endParaRPr>
          </a:p>
          <a:p>
            <a:pPr marL="342900" indent="-342900" eaLnBrk="1" hangingPunct="1">
              <a:lnSpc>
                <a:spcPct val="80000"/>
              </a:lnSpc>
              <a:buFont typeface="Arial" panose="020B0604020202020204" pitchFamily="34" charset="0"/>
              <a:buChar char="•"/>
            </a:pPr>
            <a:r>
              <a:rPr lang="en-GB" altLang="en-US" sz="3000" b="1" dirty="0">
                <a:cs typeface="Arial" panose="020B0604020202020204" pitchFamily="34" charset="0"/>
              </a:rPr>
              <a:t>Acknowledgment of harm </a:t>
            </a:r>
            <a:r>
              <a:rPr lang="en-GB" altLang="en-US" sz="3000" dirty="0">
                <a:cs typeface="Arial" panose="020B0604020202020204" pitchFamily="34" charset="0"/>
              </a:rPr>
              <a:t>from smoking and its impact on local </a:t>
            </a:r>
            <a:r>
              <a:rPr lang="en-GB" altLang="en-US" sz="3000" dirty="0" smtClean="0">
                <a:cs typeface="Arial" panose="020B0604020202020204" pitchFamily="34" charset="0"/>
              </a:rPr>
              <a:t>communities</a:t>
            </a:r>
          </a:p>
          <a:p>
            <a:pPr marL="342900" indent="-342900" eaLnBrk="1" hangingPunct="1">
              <a:lnSpc>
                <a:spcPct val="80000"/>
              </a:lnSpc>
              <a:buFont typeface="Arial" panose="020B0604020202020204" pitchFamily="34" charset="0"/>
              <a:buChar char="•"/>
            </a:pPr>
            <a:endParaRPr lang="en-GB" altLang="en-US" sz="3000" dirty="0">
              <a:cs typeface="Arial" panose="020B0604020202020204" pitchFamily="34" charset="0"/>
            </a:endParaRPr>
          </a:p>
          <a:p>
            <a:pPr marL="342900" indent="-342900" eaLnBrk="1" hangingPunct="1">
              <a:lnSpc>
                <a:spcPct val="80000"/>
              </a:lnSpc>
              <a:buFont typeface="Arial" panose="020B0604020202020204" pitchFamily="34" charset="0"/>
              <a:buChar char="•"/>
            </a:pPr>
            <a:r>
              <a:rPr lang="en-GB" altLang="en-US" sz="3000" dirty="0" smtClean="0">
                <a:cs typeface="Arial" panose="020B0604020202020204" pitchFamily="34" charset="0"/>
              </a:rPr>
              <a:t>Part </a:t>
            </a:r>
            <a:r>
              <a:rPr lang="en-GB" altLang="en-US" sz="3000" dirty="0">
                <a:cs typeface="Arial" panose="020B0604020202020204" pitchFamily="34" charset="0"/>
              </a:rPr>
              <a:t>of a </a:t>
            </a:r>
            <a:r>
              <a:rPr lang="en-GB" altLang="en-US" sz="3000" b="1" dirty="0">
                <a:cs typeface="Arial" panose="020B0604020202020204" pitchFamily="34" charset="0"/>
              </a:rPr>
              <a:t>national movement of councils </a:t>
            </a:r>
            <a:r>
              <a:rPr lang="en-GB" altLang="en-US" sz="3000" dirty="0">
                <a:cs typeface="Arial" panose="020B0604020202020204" pitchFamily="34" charset="0"/>
              </a:rPr>
              <a:t>making a common commitment – half of top tier councils have signed </a:t>
            </a:r>
            <a:endParaRPr lang="en-GB" altLang="en-US" sz="3000" dirty="0" smtClean="0">
              <a:cs typeface="Arial" panose="020B0604020202020204" pitchFamily="34" charset="0"/>
            </a:endParaRPr>
          </a:p>
          <a:p>
            <a:pPr marL="342900" indent="-342900" eaLnBrk="1" hangingPunct="1">
              <a:lnSpc>
                <a:spcPct val="80000"/>
              </a:lnSpc>
              <a:buFont typeface="Arial" panose="020B0604020202020204" pitchFamily="34" charset="0"/>
              <a:buChar char="•"/>
            </a:pPr>
            <a:endParaRPr lang="en-GB" altLang="en-US" sz="3200" dirty="0" smtClean="0">
              <a:cs typeface="Arial" panose="020B0604020202020204" pitchFamily="34" charset="0"/>
            </a:endParaRPr>
          </a:p>
          <a:p>
            <a:pPr marL="342900" indent="-342900">
              <a:lnSpc>
                <a:spcPct val="80000"/>
              </a:lnSpc>
              <a:buFont typeface="Arial" panose="020B0604020202020204" pitchFamily="34" charset="0"/>
              <a:buChar char="•"/>
            </a:pPr>
            <a:r>
              <a:rPr lang="en-GB" altLang="en-US" sz="3200" dirty="0">
                <a:cs typeface="Arial" panose="020B0604020202020204" pitchFamily="34" charset="0"/>
              </a:rPr>
              <a:t>Commitment </a:t>
            </a:r>
            <a:r>
              <a:rPr lang="en-GB" altLang="en-US" sz="3200" b="1" dirty="0">
                <a:cs typeface="Arial" panose="020B0604020202020204" pitchFamily="34" charset="0"/>
              </a:rPr>
              <a:t>to take action </a:t>
            </a:r>
            <a:r>
              <a:rPr lang="en-GB" altLang="en-US" sz="3200" dirty="0">
                <a:cs typeface="Arial" panose="020B0604020202020204" pitchFamily="34" charset="0"/>
              </a:rPr>
              <a:t>to comply with the WHO Framework Convention on Tobacco Control </a:t>
            </a:r>
            <a:r>
              <a:rPr lang="en-GB" altLang="en-US" sz="3200" dirty="0">
                <a:solidFill>
                  <a:srgbClr val="FF0000"/>
                </a:solidFill>
                <a:cs typeface="Arial" panose="020B0604020202020204" pitchFamily="34" charset="0"/>
              </a:rPr>
              <a:t>(specifically article 5.3)</a:t>
            </a:r>
          </a:p>
          <a:p>
            <a:pPr marL="342900" indent="-342900" eaLnBrk="1" hangingPunct="1">
              <a:lnSpc>
                <a:spcPct val="80000"/>
              </a:lnSpc>
              <a:buFont typeface="Arial" panose="020B0604020202020204" pitchFamily="34" charset="0"/>
              <a:buChar char="•"/>
            </a:pPr>
            <a:endParaRPr lang="en-GB" altLang="en-US" sz="3200" dirty="0">
              <a:cs typeface="Arial" panose="020B0604020202020204" pitchFamily="34" charset="0"/>
            </a:endParaRPr>
          </a:p>
        </p:txBody>
      </p:sp>
    </p:spTree>
    <p:extLst>
      <p:ext uri="{BB962C8B-B14F-4D97-AF65-F5344CB8AC3E}">
        <p14:creationId xmlns:p14="http://schemas.microsoft.com/office/powerpoint/2010/main" val="225605157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052736"/>
            <a:ext cx="7848872" cy="4524315"/>
          </a:xfrm>
          <a:prstGeom prst="rect">
            <a:avLst/>
          </a:prstGeom>
          <a:noFill/>
        </p:spPr>
        <p:txBody>
          <a:bodyPr wrap="square" rtlCol="0">
            <a:spAutoFit/>
          </a:bodyPr>
          <a:lstStyle/>
          <a:p>
            <a:r>
              <a:rPr lang="en-GB" sz="3200" b="1" dirty="0" smtClean="0"/>
              <a:t>We commit the council to</a:t>
            </a:r>
          </a:p>
          <a:p>
            <a:endParaRPr lang="en-GB" sz="3200" b="1" dirty="0"/>
          </a:p>
          <a:p>
            <a:r>
              <a:rPr lang="en-GB" sz="3200" b="1" i="1" dirty="0" smtClean="0"/>
              <a:t>Protect our work from the commercial and vested interests of the tobacco industry by not accepting any partnerships, payments, gifts and services , monetary or in kind or research funding offered by the industry to officials of employees</a:t>
            </a:r>
            <a:endParaRPr lang="en-GB" sz="3200" b="1" i="1" dirty="0"/>
          </a:p>
        </p:txBody>
      </p:sp>
    </p:spTree>
    <p:extLst>
      <p:ext uri="{BB962C8B-B14F-4D97-AF65-F5344CB8AC3E}">
        <p14:creationId xmlns:p14="http://schemas.microsoft.com/office/powerpoint/2010/main" val="91053330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3"/>
          <p:cNvPicPr>
            <a:picLocks noChangeAspect="1"/>
          </p:cNvPicPr>
          <p:nvPr/>
        </p:nvPicPr>
        <p:blipFill>
          <a:blip r:embed="rId2">
            <a:extLst>
              <a:ext uri="{28A0092B-C50C-407E-A947-70E740481C1C}">
                <a14:useLocalDpi xmlns:a14="http://schemas.microsoft.com/office/drawing/2010/main" val="0"/>
              </a:ext>
            </a:extLst>
          </a:blip>
          <a:srcRect l="24150" t="9277" r="38576" b="5884"/>
          <a:stretch>
            <a:fillRect/>
          </a:stretch>
        </p:blipFill>
        <p:spPr bwMode="auto">
          <a:xfrm rot="697588">
            <a:off x="1154841" y="1266503"/>
            <a:ext cx="3576639" cy="5087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2" name="Title 1"/>
          <p:cNvSpPr>
            <a:spLocks noGrp="1"/>
          </p:cNvSpPr>
          <p:nvPr>
            <p:ph type="title"/>
          </p:nvPr>
        </p:nvSpPr>
        <p:spPr>
          <a:xfrm>
            <a:off x="444597" y="32229"/>
            <a:ext cx="8229600" cy="1143000"/>
          </a:xfrm>
        </p:spPr>
        <p:txBody>
          <a:bodyPr/>
          <a:lstStyle/>
          <a:p>
            <a:r>
              <a:rPr lang="en-GB" altLang="en-US" dirty="0" smtClean="0"/>
              <a:t>NHS statement of support</a:t>
            </a:r>
          </a:p>
        </p:txBody>
      </p:sp>
      <p:sp>
        <p:nvSpPr>
          <p:cNvPr id="25603" name="Content Placeholder 2"/>
          <p:cNvSpPr>
            <a:spLocks noGrp="1"/>
          </p:cNvSpPr>
          <p:nvPr>
            <p:ph idx="1"/>
          </p:nvPr>
        </p:nvSpPr>
        <p:spPr>
          <a:xfrm>
            <a:off x="5265017" y="1175229"/>
            <a:ext cx="3672586" cy="5584461"/>
          </a:xfrm>
          <a:solidFill>
            <a:schemeClr val="bg1"/>
          </a:solidFill>
        </p:spPr>
        <p:txBody>
          <a:bodyPr/>
          <a:lstStyle/>
          <a:p>
            <a:pPr marL="0" indent="0">
              <a:buNone/>
            </a:pPr>
            <a:r>
              <a:rPr lang="en-GB" altLang="en-US" sz="2000" dirty="0" smtClean="0"/>
              <a:t>Similar to the LGD but designed for NHS organisations</a:t>
            </a:r>
          </a:p>
          <a:p>
            <a:pPr marL="0" indent="0">
              <a:buNone/>
            </a:pPr>
            <a:endParaRPr lang="en-GB" altLang="en-US" sz="2000" dirty="0" smtClean="0"/>
          </a:p>
          <a:p>
            <a:pPr marL="0" indent="0">
              <a:buNone/>
            </a:pPr>
            <a:r>
              <a:rPr lang="en-GB" altLang="en-US" sz="2000" dirty="0" smtClean="0"/>
              <a:t>Endorsed </a:t>
            </a:r>
            <a:r>
              <a:rPr lang="en-GB" altLang="en-US" sz="2000" dirty="0"/>
              <a:t>by Public Health </a:t>
            </a:r>
            <a:r>
              <a:rPr lang="en-GB" altLang="en-US" sz="2000" dirty="0" smtClean="0"/>
              <a:t>Minister, NHS England, CQC, BMA, Royal </a:t>
            </a:r>
            <a:r>
              <a:rPr lang="en-GB" altLang="en-US" sz="2000" dirty="0"/>
              <a:t>College of </a:t>
            </a:r>
            <a:r>
              <a:rPr lang="en-GB" altLang="en-US" sz="2000" dirty="0" smtClean="0"/>
              <a:t>Physicians, ADPH and FPH. </a:t>
            </a:r>
          </a:p>
          <a:p>
            <a:pPr marL="0" indent="0">
              <a:buNone/>
            </a:pPr>
            <a:endParaRPr lang="en-GB" altLang="en-US" sz="2000" dirty="0" smtClean="0"/>
          </a:p>
          <a:p>
            <a:pPr marL="0" indent="0">
              <a:buNone/>
            </a:pPr>
            <a:r>
              <a:rPr lang="en-GB" altLang="en-US" sz="2000" dirty="0" smtClean="0"/>
              <a:t>Commits to </a:t>
            </a:r>
            <a:r>
              <a:rPr lang="en-GB" altLang="en-US" sz="2000" i="1" dirty="0" smtClean="0"/>
              <a:t>“</a:t>
            </a:r>
            <a:r>
              <a:rPr lang="en-GB" sz="2000" i="1" dirty="0" smtClean="0"/>
              <a:t>Protect work interests </a:t>
            </a:r>
            <a:r>
              <a:rPr lang="en-GB" sz="2000" i="1" dirty="0"/>
              <a:t>of the tobacco industry by not accepting any partnerships, payments, gifts and services, monetary or in kind or research funding offered by the tobacco industry to </a:t>
            </a:r>
            <a:r>
              <a:rPr lang="en-GB" sz="2000" i="1" dirty="0" smtClean="0"/>
              <a:t>officials </a:t>
            </a:r>
            <a:r>
              <a:rPr lang="en-GB" sz="2000" i="1" dirty="0"/>
              <a:t>or </a:t>
            </a:r>
            <a:r>
              <a:rPr lang="en-GB" sz="2000" i="1" dirty="0" smtClean="0"/>
              <a:t>employees”</a:t>
            </a:r>
            <a:endParaRPr lang="en-GB" altLang="en-US" sz="2000" i="1" dirty="0"/>
          </a:p>
          <a:p>
            <a:pPr marL="0" indent="0">
              <a:buNone/>
            </a:pPr>
            <a:endParaRPr lang="en-GB" altLang="en-US" sz="2000" dirty="0"/>
          </a:p>
          <a:p>
            <a:pPr marL="0" indent="0">
              <a:buNone/>
            </a:pPr>
            <a:endParaRPr lang="en-GB" altLang="en-US" sz="2800" dirty="0" smtClean="0"/>
          </a:p>
        </p:txBody>
      </p:sp>
      <p:pic>
        <p:nvPicPr>
          <p:cNvPr id="25605" name="Picture 5"/>
          <p:cNvPicPr>
            <a:picLocks noChangeAspect="1"/>
          </p:cNvPicPr>
          <p:nvPr/>
        </p:nvPicPr>
        <p:blipFill>
          <a:blip r:embed="rId3">
            <a:extLst>
              <a:ext uri="{28A0092B-C50C-407E-A947-70E740481C1C}">
                <a14:useLocalDpi xmlns:a14="http://schemas.microsoft.com/office/drawing/2010/main" val="0"/>
              </a:ext>
            </a:extLst>
          </a:blip>
          <a:srcRect l="32150" t="9903" r="30574" b="5260"/>
          <a:stretch>
            <a:fillRect/>
          </a:stretch>
        </p:blipFill>
        <p:spPr bwMode="auto">
          <a:xfrm rot="-331387">
            <a:off x="47" y="1271362"/>
            <a:ext cx="3394075" cy="4827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06" name="Picture 4"/>
          <p:cNvPicPr>
            <a:picLocks noChangeAspect="1"/>
          </p:cNvPicPr>
          <p:nvPr/>
        </p:nvPicPr>
        <p:blipFill>
          <a:blip r:embed="rId4">
            <a:extLst>
              <a:ext uri="{28A0092B-C50C-407E-A947-70E740481C1C}">
                <a14:useLocalDpi xmlns:a14="http://schemas.microsoft.com/office/drawing/2010/main" val="0"/>
              </a:ext>
            </a:extLst>
          </a:blip>
          <a:srcRect l="24150" t="9917" r="38576" b="5244"/>
          <a:stretch>
            <a:fillRect/>
          </a:stretch>
        </p:blipFill>
        <p:spPr bwMode="auto">
          <a:xfrm>
            <a:off x="621304" y="1824858"/>
            <a:ext cx="3513139" cy="49974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355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61" y="274638"/>
            <a:ext cx="8252393" cy="1143000"/>
          </a:xfrm>
        </p:spPr>
        <p:txBody>
          <a:bodyPr/>
          <a:lstStyle/>
          <a:p>
            <a:r>
              <a:rPr lang="en-GB" sz="3200" dirty="0" smtClean="0"/>
              <a:t>Developing a policy on contact with the tobacco industry</a:t>
            </a:r>
            <a:endParaRPr lang="en-GB" sz="3200" dirty="0"/>
          </a:p>
        </p:txBody>
      </p:sp>
      <p:sp>
        <p:nvSpPr>
          <p:cNvPr id="3" name="Content Placeholder 2"/>
          <p:cNvSpPr>
            <a:spLocks noGrp="1"/>
          </p:cNvSpPr>
          <p:nvPr>
            <p:ph idx="1"/>
          </p:nvPr>
        </p:nvSpPr>
        <p:spPr>
          <a:xfrm>
            <a:off x="477761" y="1556792"/>
            <a:ext cx="8229600" cy="4963690"/>
          </a:xfrm>
        </p:spPr>
        <p:txBody>
          <a:bodyPr/>
          <a:lstStyle/>
          <a:p>
            <a:pPr marL="285750" lvl="1" eaLnBrk="1">
              <a:lnSpc>
                <a:spcPct val="93000"/>
              </a:lnSpc>
              <a:buClr>
                <a:srgbClr val="000000"/>
              </a:buClr>
              <a:buSzPct val="100000"/>
              <a:buFont typeface="Arial" panose="020B0604020202020204" pitchFamily="34" charset="0"/>
              <a:buChar char="•"/>
              <a:defRPr/>
            </a:pPr>
            <a:r>
              <a:rPr lang="en-GB" altLang="en-US" sz="2700" dirty="0"/>
              <a:t>Meet with the </a:t>
            </a:r>
            <a:r>
              <a:rPr lang="en-GB" altLang="en-US" sz="2700" dirty="0" smtClean="0"/>
              <a:t>industry </a:t>
            </a:r>
            <a:r>
              <a:rPr lang="en-GB" altLang="en-US" sz="2700" dirty="0"/>
              <a:t>only </a:t>
            </a:r>
            <a:r>
              <a:rPr lang="en-GB" altLang="en-US" sz="2700" dirty="0" smtClean="0"/>
              <a:t>when necessary. </a:t>
            </a:r>
          </a:p>
          <a:p>
            <a:pPr marL="285750" lvl="1" eaLnBrk="1">
              <a:lnSpc>
                <a:spcPct val="93000"/>
              </a:lnSpc>
              <a:buClr>
                <a:srgbClr val="000000"/>
              </a:buClr>
              <a:buSzPct val="100000"/>
              <a:buFont typeface="Arial" panose="020B0604020202020204" pitchFamily="34" charset="0"/>
              <a:buChar char="•"/>
              <a:defRPr/>
            </a:pPr>
            <a:endParaRPr lang="en-GB" sz="800" dirty="0"/>
          </a:p>
          <a:p>
            <a:pPr marL="285750" lvl="1" eaLnBrk="1">
              <a:lnSpc>
                <a:spcPct val="93000"/>
              </a:lnSpc>
              <a:buClr>
                <a:srgbClr val="000000"/>
              </a:buClr>
              <a:buSzPct val="100000"/>
              <a:buFont typeface="Arial" panose="020B0604020202020204" pitchFamily="34" charset="0"/>
              <a:buChar char="•"/>
              <a:defRPr/>
            </a:pPr>
            <a:r>
              <a:rPr lang="en-GB" sz="2700" dirty="0" smtClean="0"/>
              <a:t>Publish </a:t>
            </a:r>
            <a:r>
              <a:rPr lang="en-GB" sz="2700" dirty="0"/>
              <a:t>details of </a:t>
            </a:r>
            <a:r>
              <a:rPr lang="en-GB" sz="2700" dirty="0" smtClean="0"/>
              <a:t>any meetings.</a:t>
            </a:r>
          </a:p>
          <a:p>
            <a:pPr marL="285750" lvl="1" eaLnBrk="1">
              <a:lnSpc>
                <a:spcPct val="93000"/>
              </a:lnSpc>
              <a:buClr>
                <a:srgbClr val="000000"/>
              </a:buClr>
              <a:buSzPct val="100000"/>
              <a:buFont typeface="Arial" panose="020B0604020202020204" pitchFamily="34" charset="0"/>
              <a:buChar char="•"/>
              <a:defRPr/>
            </a:pPr>
            <a:endParaRPr lang="en-GB" sz="800" dirty="0" smtClean="0"/>
          </a:p>
          <a:p>
            <a:pPr marL="285750" indent="-285750" eaLnBrk="1">
              <a:lnSpc>
                <a:spcPct val="93000"/>
              </a:lnSpc>
              <a:buClr>
                <a:srgbClr val="000000"/>
              </a:buClr>
              <a:buSzPct val="100000"/>
              <a:buFont typeface="Arial" panose="020B0604020202020204" pitchFamily="34" charset="0"/>
              <a:buChar char="•"/>
              <a:defRPr/>
            </a:pPr>
            <a:r>
              <a:rPr lang="en-GB" sz="2700" dirty="0" smtClean="0"/>
              <a:t>Refuse </a:t>
            </a:r>
            <a:r>
              <a:rPr lang="en-GB" sz="2700" dirty="0"/>
              <a:t>any </a:t>
            </a:r>
            <a:r>
              <a:rPr lang="en-GB" sz="2700" dirty="0" smtClean="0"/>
              <a:t>funding. </a:t>
            </a:r>
          </a:p>
          <a:p>
            <a:pPr marL="285750" indent="-285750" eaLnBrk="1">
              <a:lnSpc>
                <a:spcPct val="93000"/>
              </a:lnSpc>
              <a:buClr>
                <a:srgbClr val="000000"/>
              </a:buClr>
              <a:buSzPct val="100000"/>
              <a:buFont typeface="Arial" panose="020B0604020202020204" pitchFamily="34" charset="0"/>
              <a:buChar char="•"/>
              <a:defRPr/>
            </a:pPr>
            <a:endParaRPr lang="en-GB" sz="800" dirty="0" smtClean="0"/>
          </a:p>
          <a:p>
            <a:pPr marL="285750" indent="-285750" eaLnBrk="1">
              <a:lnSpc>
                <a:spcPct val="93000"/>
              </a:lnSpc>
              <a:buClr>
                <a:srgbClr val="000000"/>
              </a:buClr>
              <a:buSzPct val="100000"/>
              <a:buFont typeface="Arial" panose="020B0604020202020204" pitchFamily="34" charset="0"/>
              <a:buChar char="•"/>
              <a:defRPr/>
            </a:pPr>
            <a:r>
              <a:rPr lang="en-GB" sz="2700" dirty="0" smtClean="0"/>
              <a:t>Refuse </a:t>
            </a:r>
            <a:r>
              <a:rPr lang="en-GB" sz="2700" dirty="0"/>
              <a:t>any </a:t>
            </a:r>
            <a:r>
              <a:rPr lang="en-GB" sz="2700" dirty="0" smtClean="0"/>
              <a:t>partnerships, e.g. around illicit or </a:t>
            </a:r>
            <a:r>
              <a:rPr lang="en-GB" sz="2700" dirty="0"/>
              <a:t>under age </a:t>
            </a:r>
            <a:r>
              <a:rPr lang="en-GB" sz="2700" dirty="0" smtClean="0"/>
              <a:t>sale.</a:t>
            </a:r>
          </a:p>
          <a:p>
            <a:pPr marL="285750" indent="-285750" eaLnBrk="1">
              <a:lnSpc>
                <a:spcPct val="93000"/>
              </a:lnSpc>
              <a:buClr>
                <a:srgbClr val="000000"/>
              </a:buClr>
              <a:buSzPct val="100000"/>
              <a:buFont typeface="Arial" panose="020B0604020202020204" pitchFamily="34" charset="0"/>
              <a:buChar char="•"/>
              <a:defRPr/>
            </a:pPr>
            <a:endParaRPr lang="en-GB" sz="800" dirty="0"/>
          </a:p>
          <a:p>
            <a:pPr marL="285750" indent="-285750" eaLnBrk="1">
              <a:lnSpc>
                <a:spcPct val="93000"/>
              </a:lnSpc>
              <a:buClr>
                <a:srgbClr val="000000"/>
              </a:buClr>
              <a:buSzPct val="100000"/>
              <a:buFont typeface="Arial" panose="020B0604020202020204" pitchFamily="34" charset="0"/>
              <a:buChar char="•"/>
              <a:defRPr/>
            </a:pPr>
            <a:r>
              <a:rPr lang="en-GB" altLang="en-US" sz="2700" dirty="0"/>
              <a:t>Refuse to participate in any </a:t>
            </a:r>
            <a:r>
              <a:rPr lang="en-GB" altLang="en-US" sz="2700" dirty="0" smtClean="0"/>
              <a:t>“corporate social </a:t>
            </a:r>
            <a:r>
              <a:rPr lang="en-GB" altLang="en-US" sz="2700" dirty="0"/>
              <a:t>responsibility” </a:t>
            </a:r>
            <a:r>
              <a:rPr lang="en-GB" altLang="en-US" sz="2700" dirty="0" smtClean="0"/>
              <a:t>activity. </a:t>
            </a:r>
          </a:p>
          <a:p>
            <a:pPr marL="285750" indent="-285750" eaLnBrk="1">
              <a:lnSpc>
                <a:spcPct val="93000"/>
              </a:lnSpc>
              <a:buClr>
                <a:srgbClr val="000000"/>
              </a:buClr>
              <a:buSzPct val="100000"/>
              <a:buFont typeface="Arial" panose="020B0604020202020204" pitchFamily="34" charset="0"/>
              <a:buChar char="•"/>
              <a:defRPr/>
            </a:pPr>
            <a:endParaRPr lang="en-GB" altLang="en-US" sz="800" dirty="0"/>
          </a:p>
          <a:p>
            <a:pPr marL="285750" indent="-285750" eaLnBrk="1">
              <a:lnSpc>
                <a:spcPct val="93000"/>
              </a:lnSpc>
              <a:buClr>
                <a:srgbClr val="000000"/>
              </a:buClr>
              <a:buSzPct val="100000"/>
              <a:buFont typeface="Arial" panose="020B0604020202020204" pitchFamily="34" charset="0"/>
              <a:buChar char="•"/>
              <a:defRPr/>
            </a:pPr>
            <a:r>
              <a:rPr lang="en-GB" sz="2700" dirty="0" smtClean="0"/>
              <a:t>Individuals should </a:t>
            </a:r>
            <a:r>
              <a:rPr lang="en-GB" sz="2700" dirty="0"/>
              <a:t>d</a:t>
            </a:r>
            <a:r>
              <a:rPr lang="en-GB" sz="2700" dirty="0" smtClean="0"/>
              <a:t>eclare </a:t>
            </a:r>
            <a:r>
              <a:rPr lang="en-GB" sz="2700" dirty="0"/>
              <a:t>any tobacco industry funding or support they receive. </a:t>
            </a:r>
          </a:p>
        </p:txBody>
      </p:sp>
    </p:spTree>
    <p:extLst>
      <p:ext uri="{BB962C8B-B14F-4D97-AF65-F5344CB8AC3E}">
        <p14:creationId xmlns:p14="http://schemas.microsoft.com/office/powerpoint/2010/main" val="200174580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Tips for a local policy</a:t>
            </a:r>
            <a:endParaRPr lang="en-GB" dirty="0"/>
          </a:p>
        </p:txBody>
      </p:sp>
      <p:sp>
        <p:nvSpPr>
          <p:cNvPr id="3" name="Content Placeholder 2"/>
          <p:cNvSpPr>
            <a:spLocks noGrp="1"/>
          </p:cNvSpPr>
          <p:nvPr>
            <p:ph idx="1"/>
          </p:nvPr>
        </p:nvSpPr>
        <p:spPr/>
        <p:txBody>
          <a:bodyPr/>
          <a:lstStyle/>
          <a:p>
            <a:pPr marL="0" indent="0">
              <a:buNone/>
            </a:pPr>
            <a:r>
              <a:rPr lang="en-GB" dirty="0"/>
              <a:t>1. Review current activities and policies</a:t>
            </a:r>
          </a:p>
          <a:p>
            <a:pPr marL="0" indent="0">
              <a:buNone/>
            </a:pPr>
            <a:r>
              <a:rPr lang="en-GB" dirty="0"/>
              <a:t>2. Consult across relevant departments</a:t>
            </a:r>
          </a:p>
          <a:p>
            <a:pPr marL="0" indent="0">
              <a:buNone/>
            </a:pPr>
            <a:r>
              <a:rPr lang="en-GB" dirty="0"/>
              <a:t>3. Agree corporate sign off</a:t>
            </a:r>
          </a:p>
          <a:p>
            <a:pPr marL="0" indent="0">
              <a:buNone/>
            </a:pPr>
            <a:r>
              <a:rPr lang="en-GB" dirty="0"/>
              <a:t>4. Political sign off</a:t>
            </a:r>
          </a:p>
          <a:p>
            <a:pPr marL="0" indent="0">
              <a:buNone/>
            </a:pPr>
            <a:r>
              <a:rPr lang="en-GB" dirty="0"/>
              <a:t>5. Implementing and communicating the policy</a:t>
            </a:r>
          </a:p>
          <a:p>
            <a:pPr marL="0" indent="0">
              <a:buNone/>
            </a:pPr>
            <a:r>
              <a:rPr lang="en-GB" dirty="0"/>
              <a:t>6. Evaluation and review</a:t>
            </a:r>
          </a:p>
          <a:p>
            <a:pPr marL="0" indent="0">
              <a:buNone/>
            </a:pPr>
            <a:endParaRPr lang="en-GB" dirty="0"/>
          </a:p>
          <a:p>
            <a:endParaRPr lang="en-GB" dirty="0"/>
          </a:p>
        </p:txBody>
      </p:sp>
    </p:spTree>
    <p:extLst>
      <p:ext uri="{BB962C8B-B14F-4D97-AF65-F5344CB8AC3E}">
        <p14:creationId xmlns:p14="http://schemas.microsoft.com/office/powerpoint/2010/main" val="27628327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a:xfrm>
            <a:off x="153988" y="1470819"/>
            <a:ext cx="8764587" cy="4817269"/>
          </a:xfrm>
        </p:spPr>
        <p:txBody>
          <a:bodyPr/>
          <a:lstStyle/>
          <a:p>
            <a:pPr marL="457200" indent="-457200" algn="ctr">
              <a:lnSpc>
                <a:spcPts val="3000"/>
              </a:lnSpc>
              <a:buFont typeface="Arial" panose="020B0604020202020204" pitchFamily="34" charset="0"/>
              <a:buNone/>
            </a:pPr>
            <a:endParaRPr lang="en-GB" altLang="en-US" sz="2400" dirty="0" smtClean="0"/>
          </a:p>
          <a:p>
            <a:pPr marL="457200" indent="-457200" algn="ctr">
              <a:lnSpc>
                <a:spcPts val="3000"/>
              </a:lnSpc>
              <a:buFont typeface="Arial" panose="020B0604020202020204" pitchFamily="34" charset="0"/>
              <a:buNone/>
            </a:pPr>
            <a:endParaRPr lang="en-GB" altLang="en-US" sz="2400" dirty="0"/>
          </a:p>
          <a:p>
            <a:pPr marL="457200" indent="-457200" algn="ctr">
              <a:lnSpc>
                <a:spcPts val="3000"/>
              </a:lnSpc>
              <a:buFont typeface="Arial" panose="020B0604020202020204" pitchFamily="34" charset="0"/>
              <a:buNone/>
            </a:pPr>
            <a:endParaRPr lang="en-GB" altLang="en-US" sz="2400" dirty="0" smtClean="0"/>
          </a:p>
          <a:p>
            <a:pPr marL="457200" indent="-457200" algn="ctr">
              <a:lnSpc>
                <a:spcPts val="3000"/>
              </a:lnSpc>
              <a:buFont typeface="Arial" panose="020B0604020202020204" pitchFamily="34" charset="0"/>
              <a:buNone/>
            </a:pPr>
            <a:endParaRPr lang="en-GB" altLang="en-US" sz="2400" dirty="0"/>
          </a:p>
          <a:p>
            <a:pPr marL="457200" indent="-457200" algn="ctr">
              <a:lnSpc>
                <a:spcPts val="3000"/>
              </a:lnSpc>
              <a:buNone/>
            </a:pPr>
            <a:r>
              <a:rPr lang="en-GB" altLang="en-US" sz="2600" dirty="0" smtClean="0"/>
              <a:t>World Health Organisation Framework on Tobacco Control</a:t>
            </a:r>
            <a:r>
              <a:rPr lang="en-GB" altLang="en-US" sz="2400" dirty="0" smtClean="0"/>
              <a:t/>
            </a:r>
            <a:br>
              <a:rPr lang="en-GB" altLang="en-US" sz="2400" dirty="0" smtClean="0"/>
            </a:br>
            <a:r>
              <a:rPr lang="en-GB" altLang="en-US" sz="2400" dirty="0" smtClean="0"/>
              <a:t>  </a:t>
            </a:r>
            <a:br>
              <a:rPr lang="en-GB" altLang="en-US" sz="2400" dirty="0" smtClean="0"/>
            </a:br>
            <a:r>
              <a:rPr lang="en-GB" altLang="en-US" sz="2400" dirty="0">
                <a:hlinkClick r:id="rId3"/>
              </a:rPr>
              <a:t>http://www.who.int/fctc/en</a:t>
            </a:r>
            <a:r>
              <a:rPr lang="en-GB" altLang="en-US" sz="2400" dirty="0" smtClean="0">
                <a:hlinkClick r:id="rId3"/>
              </a:rPr>
              <a:t>/</a:t>
            </a:r>
            <a:endParaRPr lang="en-GB" altLang="en-US" sz="2400" dirty="0" smtClean="0"/>
          </a:p>
          <a:p>
            <a:pPr marL="457200" indent="-457200" algn="ctr">
              <a:lnSpc>
                <a:spcPts val="3000"/>
              </a:lnSpc>
              <a:buNone/>
            </a:pPr>
            <a:r>
              <a:rPr lang="en-GB" altLang="en-US" sz="2400" dirty="0" smtClean="0"/>
              <a:t/>
            </a:r>
            <a:br>
              <a:rPr lang="en-GB" altLang="en-US" sz="2400" dirty="0" smtClean="0"/>
            </a:br>
            <a:endParaRPr lang="en-GB" altLang="en-US" sz="2400" dirty="0" smtClean="0"/>
          </a:p>
        </p:txBody>
      </p:sp>
      <p:sp>
        <p:nvSpPr>
          <p:cNvPr id="7171" name="Title 2"/>
          <p:cNvSpPr>
            <a:spLocks noGrp="1"/>
          </p:cNvSpPr>
          <p:nvPr>
            <p:ph type="title" idx="4294967295"/>
          </p:nvPr>
        </p:nvSpPr>
        <p:spPr>
          <a:xfrm>
            <a:off x="153988" y="1470819"/>
            <a:ext cx="8620142" cy="776288"/>
          </a:xfrm>
        </p:spPr>
        <p:txBody>
          <a:bodyPr/>
          <a:lstStyle/>
          <a:p>
            <a:pPr algn="l"/>
            <a:r>
              <a:rPr lang="en-GB" altLang="en-US" sz="3700" dirty="0" smtClean="0"/>
              <a:t>Framework Convention on Tobacco Control </a:t>
            </a:r>
          </a:p>
        </p:txBody>
      </p:sp>
    </p:spTree>
    <p:extLst>
      <p:ext uri="{BB962C8B-B14F-4D97-AF65-F5344CB8AC3E}">
        <p14:creationId xmlns:p14="http://schemas.microsoft.com/office/powerpoint/2010/main" val="36994352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we need a policy now..?</a:t>
            </a:r>
            <a:endParaRPr lang="en-GB" dirty="0"/>
          </a:p>
        </p:txBody>
      </p:sp>
      <p:sp>
        <p:nvSpPr>
          <p:cNvPr id="3" name="Content Placeholder 2"/>
          <p:cNvSpPr>
            <a:spLocks noGrp="1"/>
          </p:cNvSpPr>
          <p:nvPr>
            <p:ph idx="1"/>
          </p:nvPr>
        </p:nvSpPr>
        <p:spPr>
          <a:xfrm>
            <a:off x="457200" y="1700808"/>
            <a:ext cx="8568952" cy="4525963"/>
          </a:xfrm>
        </p:spPr>
        <p:txBody>
          <a:bodyPr/>
          <a:lstStyle/>
          <a:p>
            <a:r>
              <a:rPr lang="en-GB" dirty="0" smtClean="0"/>
              <a:t>The TI is </a:t>
            </a:r>
            <a:r>
              <a:rPr lang="en-GB" dirty="0"/>
              <a:t>u</a:t>
            </a:r>
            <a:r>
              <a:rPr lang="en-GB" dirty="0" smtClean="0"/>
              <a:t>sing sophisticated routes to influence policy</a:t>
            </a:r>
          </a:p>
          <a:p>
            <a:r>
              <a:rPr lang="en-GB" dirty="0" smtClean="0"/>
              <a:t>Objectives of the industry are apparent (via the TMA - illicit, under age sale of cigarettes)</a:t>
            </a:r>
          </a:p>
          <a:p>
            <a:r>
              <a:rPr lang="en-GB" dirty="0" smtClean="0"/>
              <a:t>Local Government is responsible for Public Health </a:t>
            </a:r>
          </a:p>
          <a:p>
            <a:r>
              <a:rPr lang="en-GB" dirty="0" smtClean="0"/>
              <a:t>Tobacco Harm Reduction: electronic cigarettes</a:t>
            </a:r>
          </a:p>
          <a:p>
            <a:endParaRPr lang="en-GB" dirty="0"/>
          </a:p>
        </p:txBody>
      </p:sp>
    </p:spTree>
    <p:extLst>
      <p:ext uri="{BB962C8B-B14F-4D97-AF65-F5344CB8AC3E}">
        <p14:creationId xmlns:p14="http://schemas.microsoft.com/office/powerpoint/2010/main" val="12580705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FCTC</a:t>
            </a:r>
            <a:br>
              <a:rPr lang="en-GB" smtClean="0"/>
            </a:br>
            <a:r>
              <a:rPr lang="en-GB" smtClean="0"/>
              <a:t>Article 5.3</a:t>
            </a:r>
            <a:endParaRPr lang="en-GB"/>
          </a:p>
        </p:txBody>
      </p:sp>
      <p:sp>
        <p:nvSpPr>
          <p:cNvPr id="3" name="Subtitle 2"/>
          <p:cNvSpPr>
            <a:spLocks noGrp="1"/>
          </p:cNvSpPr>
          <p:nvPr>
            <p:ph type="subTitle" idx="1"/>
          </p:nvPr>
        </p:nvSpPr>
        <p:spPr/>
        <p:txBody>
          <a:bodyPr/>
          <a:lstStyle/>
          <a:p>
            <a:r>
              <a:rPr lang="en-GB" smtClean="0"/>
              <a:t>Making it Happen in Kent </a:t>
            </a:r>
          </a:p>
          <a:p>
            <a:endParaRPr lang="en-GB"/>
          </a:p>
        </p:txBody>
      </p:sp>
    </p:spTree>
    <p:extLst>
      <p:ext uri="{BB962C8B-B14F-4D97-AF65-F5344CB8AC3E}">
        <p14:creationId xmlns:p14="http://schemas.microsoft.com/office/powerpoint/2010/main" val="8874689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About Kent</a:t>
            </a:r>
            <a:endParaRPr lang="en-GB"/>
          </a:p>
        </p:txBody>
      </p:sp>
      <p:sp>
        <p:nvSpPr>
          <p:cNvPr id="3" name="Content Placeholder 2"/>
          <p:cNvSpPr>
            <a:spLocks noGrp="1"/>
          </p:cNvSpPr>
          <p:nvPr>
            <p:ph idx="1"/>
          </p:nvPr>
        </p:nvSpPr>
        <p:spPr/>
        <p:txBody>
          <a:bodyPr>
            <a:normAutofit/>
          </a:bodyPr>
          <a:lstStyle/>
          <a:p>
            <a:r>
              <a:rPr lang="en-GB" smtClean="0"/>
              <a:t>Kent County Council - Two-tier Authority</a:t>
            </a:r>
          </a:p>
          <a:p>
            <a:r>
              <a:rPr lang="en-GB" smtClean="0"/>
              <a:t>12 District Councils</a:t>
            </a:r>
          </a:p>
          <a:p>
            <a:r>
              <a:rPr lang="en-GB" smtClean="0"/>
              <a:t>7 Clinical Commissioning Groups</a:t>
            </a:r>
          </a:p>
          <a:p>
            <a:r>
              <a:rPr lang="en-GB" smtClean="0"/>
              <a:t>1 Unitary Authority</a:t>
            </a:r>
          </a:p>
          <a:p>
            <a:r>
              <a:rPr lang="en-GB" smtClean="0"/>
              <a:t>Population 	1.5 million (51% F, 49% M)</a:t>
            </a:r>
          </a:p>
          <a:p>
            <a:r>
              <a:rPr lang="en-GB" smtClean="0"/>
              <a:t>309 parishes</a:t>
            </a:r>
          </a:p>
          <a:p>
            <a:r>
              <a:rPr lang="en-GB" smtClean="0"/>
              <a:t>283 electoral wards</a:t>
            </a:r>
          </a:p>
          <a:p>
            <a:r>
              <a:rPr lang="en-GB" smtClean="0"/>
              <a:t>73% population live in urban areas which make up 22% of the land</a:t>
            </a:r>
            <a:endParaRPr lang="en-GB"/>
          </a:p>
        </p:txBody>
      </p:sp>
    </p:spTree>
    <p:extLst>
      <p:ext uri="{BB962C8B-B14F-4D97-AF65-F5344CB8AC3E}">
        <p14:creationId xmlns:p14="http://schemas.microsoft.com/office/powerpoint/2010/main" val="1642521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invicta.cantium.net\kccroot\Users\SHQ\SHQ4\SmithD98\Workarea\Public Health\New 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556"/>
            <a:ext cx="9144000" cy="647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97104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mtClean="0"/>
              <a:t>Kent’s understanding of Article 5.3</a:t>
            </a:r>
            <a:endParaRPr lang="en-GB"/>
          </a:p>
        </p:txBody>
      </p:sp>
      <p:sp>
        <p:nvSpPr>
          <p:cNvPr id="3" name="Content Placeholder 2"/>
          <p:cNvSpPr>
            <a:spLocks noGrp="1"/>
          </p:cNvSpPr>
          <p:nvPr>
            <p:ph idx="1"/>
          </p:nvPr>
        </p:nvSpPr>
        <p:spPr/>
        <p:txBody>
          <a:bodyPr>
            <a:normAutofit/>
          </a:bodyPr>
          <a:lstStyle/>
          <a:p>
            <a:r>
              <a:rPr lang="en-GB" sz="2800" smtClean="0"/>
              <a:t>Framework Convention on Tobacco Control – international treaty negotiated by WHO</a:t>
            </a:r>
          </a:p>
          <a:p>
            <a:r>
              <a:rPr lang="en-GB" sz="2800" smtClean="0"/>
              <a:t>Article 5.3 of the Treaty aims to protect public health policies from commercial and other vested interests of the tobacco industry</a:t>
            </a:r>
          </a:p>
          <a:p>
            <a:r>
              <a:rPr lang="en-GB" sz="2800"/>
              <a:t>Treaty set up in recognition of the variety of ways the Tobacco Industry has attempted to influence health policies</a:t>
            </a:r>
          </a:p>
          <a:p>
            <a:endParaRPr lang="en-GB" sz="2800" smtClean="0"/>
          </a:p>
        </p:txBody>
      </p:sp>
    </p:spTree>
    <p:extLst>
      <p:ext uri="{BB962C8B-B14F-4D97-AF65-F5344CB8AC3E}">
        <p14:creationId xmlns:p14="http://schemas.microsoft.com/office/powerpoint/2010/main" val="281091934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fontScale="90000"/>
          </a:bodyPr>
          <a:lstStyle/>
          <a:p>
            <a:r>
              <a:rPr lang="en-GB" smtClean="0"/>
              <a:t>Local Government Declaration on Tobacco Control: What are we signing up to?</a:t>
            </a:r>
            <a:endParaRPr lang="en-GB"/>
          </a:p>
        </p:txBody>
      </p:sp>
      <p:sp>
        <p:nvSpPr>
          <p:cNvPr id="3" name="Content Placeholder 2"/>
          <p:cNvSpPr>
            <a:spLocks noGrp="1"/>
          </p:cNvSpPr>
          <p:nvPr>
            <p:ph idx="1"/>
          </p:nvPr>
        </p:nvSpPr>
        <p:spPr>
          <a:xfrm>
            <a:off x="457200" y="1772816"/>
            <a:ext cx="8507288" cy="4353348"/>
          </a:xfrm>
        </p:spPr>
        <p:txBody>
          <a:bodyPr>
            <a:normAutofit fontScale="92500" lnSpcReduction="20000"/>
          </a:bodyPr>
          <a:lstStyle/>
          <a:p>
            <a:pPr>
              <a:buFont typeface="Wingdings" panose="05000000000000000000" pitchFamily="2" charset="2"/>
              <a:buChar char="ü"/>
            </a:pPr>
            <a:r>
              <a:rPr lang="en-GB" smtClean="0"/>
              <a:t>Act at a local level to reduce smoking prevalence…</a:t>
            </a:r>
          </a:p>
          <a:p>
            <a:pPr>
              <a:buFont typeface="Wingdings" panose="05000000000000000000" pitchFamily="2" charset="2"/>
              <a:buChar char="ü"/>
            </a:pPr>
            <a:r>
              <a:rPr lang="en-GB" smtClean="0"/>
              <a:t>Develop plans with our partners…..</a:t>
            </a:r>
          </a:p>
          <a:p>
            <a:pPr>
              <a:buFont typeface="Wingdings" panose="05000000000000000000" pitchFamily="2" charset="2"/>
              <a:buChar char="ü"/>
            </a:pPr>
            <a:r>
              <a:rPr lang="en-GB" smtClean="0"/>
              <a:t>Participate in local and regional networks for support..</a:t>
            </a:r>
          </a:p>
          <a:p>
            <a:pPr>
              <a:buFont typeface="Wingdings" panose="05000000000000000000" pitchFamily="2" charset="2"/>
              <a:buChar char="ü"/>
            </a:pPr>
            <a:r>
              <a:rPr lang="en-GB" smtClean="0"/>
              <a:t>Support the government in taking action…….</a:t>
            </a:r>
          </a:p>
          <a:p>
            <a:pPr marL="0" indent="0">
              <a:buNone/>
            </a:pPr>
            <a:r>
              <a:rPr lang="en-GB" smtClean="0"/>
              <a:t>?  Protect our tobacco control work from the commercial                              	and vested interests of the tobacco industry by not 	accepting any partnerships, payments, gifts and 	services, monetary or in kind or research funding 	offered by the tobacco industry to officials and 	employees</a:t>
            </a:r>
          </a:p>
          <a:p>
            <a:pPr>
              <a:buFont typeface="Wingdings" panose="05000000000000000000" pitchFamily="2" charset="2"/>
              <a:buChar char="ü"/>
            </a:pPr>
            <a:r>
              <a:rPr lang="en-GB" smtClean="0"/>
              <a:t>Monitor the progress of our plans…..</a:t>
            </a:r>
          </a:p>
          <a:p>
            <a:pPr>
              <a:buFont typeface="Wingdings" panose="05000000000000000000" pitchFamily="2" charset="2"/>
              <a:buChar char="ü"/>
            </a:pPr>
            <a:r>
              <a:rPr lang="en-GB" smtClean="0"/>
              <a:t>Publicly declare our commitment to reducing smoking…</a:t>
            </a:r>
            <a:endParaRPr lang="en-GB"/>
          </a:p>
        </p:txBody>
      </p:sp>
    </p:spTree>
    <p:extLst>
      <p:ext uri="{BB962C8B-B14F-4D97-AF65-F5344CB8AC3E}">
        <p14:creationId xmlns:p14="http://schemas.microsoft.com/office/powerpoint/2010/main" val="18502675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Why we should do this:</a:t>
            </a:r>
            <a:br>
              <a:rPr lang="en-GB" smtClean="0"/>
            </a:br>
            <a:r>
              <a:rPr lang="en-GB" smtClean="0"/>
              <a:t>Internal Discussions</a:t>
            </a:r>
            <a:endParaRPr lang="en-GB"/>
          </a:p>
        </p:txBody>
      </p:sp>
      <p:sp>
        <p:nvSpPr>
          <p:cNvPr id="3" name="Content Placeholder 2"/>
          <p:cNvSpPr>
            <a:spLocks noGrp="1"/>
          </p:cNvSpPr>
          <p:nvPr>
            <p:ph idx="1"/>
          </p:nvPr>
        </p:nvSpPr>
        <p:spPr>
          <a:xfrm>
            <a:off x="457200" y="1484784"/>
            <a:ext cx="8229600" cy="4752527"/>
          </a:xfrm>
        </p:spPr>
        <p:txBody>
          <a:bodyPr/>
          <a:lstStyle/>
          <a:p>
            <a:r>
              <a:rPr lang="en-GB" sz="2400" smtClean="0"/>
              <a:t>Challenge ourselves on the Local Government Declaration commitments</a:t>
            </a:r>
          </a:p>
          <a:p>
            <a:pPr lvl="1"/>
            <a:r>
              <a:rPr lang="en-GB" sz="2100" smtClean="0">
                <a:solidFill>
                  <a:srgbClr val="00B050"/>
                </a:solidFill>
              </a:rPr>
              <a:t>Q: What evidence do we have that  we are protecting our tobacco control work..?</a:t>
            </a:r>
          </a:p>
          <a:p>
            <a:pPr lvl="1"/>
            <a:r>
              <a:rPr lang="en-GB" sz="2100" smtClean="0">
                <a:solidFill>
                  <a:srgbClr val="FF0000"/>
                </a:solidFill>
              </a:rPr>
              <a:t>A: Implementing Article 5.3 would provide the evidence whilst ensuring best practice</a:t>
            </a:r>
          </a:p>
          <a:p>
            <a:r>
              <a:rPr lang="en-GB" sz="2400" smtClean="0"/>
              <a:t>Fulfil legal FCTC  responsibility as a Local Authority</a:t>
            </a:r>
          </a:p>
          <a:p>
            <a:pPr marL="0" indent="0">
              <a:buNone/>
            </a:pPr>
            <a:endParaRPr lang="en-GB" sz="2400" smtClean="0"/>
          </a:p>
          <a:p>
            <a:r>
              <a:rPr lang="en-GB" sz="2400"/>
              <a:t>For Kent, it is not about no contact with industry, but ensuring openness and transparency where there is necessary contact with the Tobacco Industry</a:t>
            </a:r>
          </a:p>
          <a:p>
            <a:pPr marL="0" indent="0">
              <a:buNone/>
            </a:pPr>
            <a:endParaRPr lang="en-GB" sz="2400" smtClean="0"/>
          </a:p>
          <a:p>
            <a:endParaRPr lang="en-GB" sz="2400"/>
          </a:p>
          <a:p>
            <a:endParaRPr lang="en-GB"/>
          </a:p>
        </p:txBody>
      </p:sp>
    </p:spTree>
    <p:extLst>
      <p:ext uri="{BB962C8B-B14F-4D97-AF65-F5344CB8AC3E}">
        <p14:creationId xmlns:p14="http://schemas.microsoft.com/office/powerpoint/2010/main" val="1189813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GB" smtClean="0"/>
              <a:t>AUDIT OF CURRENT PRACTICE</a:t>
            </a:r>
            <a:r>
              <a:rPr lang="en-GB" b="1" smtClean="0"/>
              <a:t>  </a:t>
            </a:r>
            <a:endParaRPr lang="fr-FR"/>
          </a:p>
        </p:txBody>
      </p:sp>
      <p:sp>
        <p:nvSpPr>
          <p:cNvPr id="3" name="Sous-titre 2"/>
          <p:cNvSpPr>
            <a:spLocks noGrp="1"/>
          </p:cNvSpPr>
          <p:nvPr>
            <p:ph type="subTitle" idx="1"/>
          </p:nvPr>
        </p:nvSpPr>
        <p:spPr/>
        <p:txBody>
          <a:bodyPr>
            <a:normAutofit fontScale="92500" lnSpcReduction="10000"/>
          </a:bodyPr>
          <a:lstStyle/>
          <a:p>
            <a:r>
              <a:rPr lang="en-GB" b="1" smtClean="0"/>
              <a:t>TO PROTECT </a:t>
            </a:r>
            <a:r>
              <a:rPr lang="en-GB" b="1"/>
              <a:t>PUBLIC HEALTH POLICIES FROM TOBACCO INDUSTRY VESTED INTERESTS IN KENT</a:t>
            </a:r>
            <a:endParaRPr lang="fr-FR"/>
          </a:p>
          <a:p>
            <a:endParaRPr lang="fr-FR"/>
          </a:p>
        </p:txBody>
      </p:sp>
    </p:spTree>
    <p:extLst>
      <p:ext uri="{BB962C8B-B14F-4D97-AF65-F5344CB8AC3E}">
        <p14:creationId xmlns:p14="http://schemas.microsoft.com/office/powerpoint/2010/main" val="119029328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smtClean="0"/>
              <a:t>Methodology of work </a:t>
            </a:r>
            <a:r>
              <a:rPr lang="fr-FR" smtClean="0"/>
              <a:t/>
            </a:r>
            <a:br>
              <a:rPr lang="fr-FR" smtClean="0"/>
            </a:br>
            <a:endParaRPr lang="fr-FR"/>
          </a:p>
        </p:txBody>
      </p:sp>
      <p:sp>
        <p:nvSpPr>
          <p:cNvPr id="3" name="Espace réservé du contenu 2"/>
          <p:cNvSpPr>
            <a:spLocks noGrp="1"/>
          </p:cNvSpPr>
          <p:nvPr>
            <p:ph idx="1"/>
          </p:nvPr>
        </p:nvSpPr>
        <p:spPr/>
        <p:txBody>
          <a:bodyPr>
            <a:normAutofit/>
          </a:bodyPr>
          <a:lstStyle/>
          <a:p>
            <a:r>
              <a:rPr lang="en-GB" smtClean="0"/>
              <a:t>The initial phase of the work included on-site interviews with selected departments key employees and key members, </a:t>
            </a:r>
          </a:p>
          <a:p>
            <a:r>
              <a:rPr lang="en-GB" smtClean="0"/>
              <a:t>mapping departments and activities that fall under the remit of Article 5.3 </a:t>
            </a:r>
          </a:p>
          <a:p>
            <a:r>
              <a:rPr lang="en-GB" smtClean="0"/>
              <a:t>and a review and analysis of the most relevant existing policies and activities for compliance with the article 5.3 and its guidelines.</a:t>
            </a:r>
          </a:p>
          <a:p>
            <a:r>
              <a:rPr lang="en-GB" smtClean="0"/>
              <a:t> It was conducted between 5</a:t>
            </a:r>
            <a:r>
              <a:rPr lang="en-GB" baseline="30000" smtClean="0"/>
              <a:t>th</a:t>
            </a:r>
            <a:r>
              <a:rPr lang="en-GB" smtClean="0"/>
              <a:t> and 12</a:t>
            </a:r>
            <a:r>
              <a:rPr lang="en-GB" baseline="30000" smtClean="0"/>
              <a:t>th</a:t>
            </a:r>
            <a:r>
              <a:rPr lang="en-GB" smtClean="0"/>
              <a:t> January 2015.</a:t>
            </a:r>
            <a:endParaRPr lang="fr-FR" smtClean="0"/>
          </a:p>
          <a:p>
            <a:endParaRPr lang="fr-FR"/>
          </a:p>
        </p:txBody>
      </p:sp>
    </p:spTree>
    <p:extLst>
      <p:ext uri="{BB962C8B-B14F-4D97-AF65-F5344CB8AC3E}">
        <p14:creationId xmlns:p14="http://schemas.microsoft.com/office/powerpoint/2010/main" val="306249508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Key Departments</a:t>
            </a:r>
            <a:endParaRPr lang="en-GB"/>
          </a:p>
        </p:txBody>
      </p:sp>
      <p:sp>
        <p:nvSpPr>
          <p:cNvPr id="3" name="Content Placeholder 2"/>
          <p:cNvSpPr>
            <a:spLocks noGrp="1"/>
          </p:cNvSpPr>
          <p:nvPr>
            <p:ph idx="1"/>
          </p:nvPr>
        </p:nvSpPr>
        <p:spPr/>
        <p:txBody>
          <a:bodyPr/>
          <a:lstStyle/>
          <a:p>
            <a:r>
              <a:rPr lang="en-GB" smtClean="0"/>
              <a:t>Human Resources</a:t>
            </a:r>
          </a:p>
          <a:p>
            <a:r>
              <a:rPr lang="en-GB" smtClean="0"/>
              <a:t>Media, Communications, Campaigns and Events</a:t>
            </a:r>
          </a:p>
          <a:p>
            <a:r>
              <a:rPr lang="en-GB" smtClean="0"/>
              <a:t>Procurement</a:t>
            </a:r>
          </a:p>
          <a:p>
            <a:r>
              <a:rPr lang="en-GB" smtClean="0"/>
              <a:t>Commissioning and Contracting </a:t>
            </a:r>
          </a:p>
          <a:p>
            <a:r>
              <a:rPr lang="en-GB" smtClean="0"/>
              <a:t>Cabinet Members </a:t>
            </a:r>
          </a:p>
          <a:p>
            <a:r>
              <a:rPr lang="en-GB" smtClean="0"/>
              <a:t>Policy Unit</a:t>
            </a:r>
          </a:p>
          <a:p>
            <a:r>
              <a:rPr lang="en-GB" smtClean="0"/>
              <a:t>Public Health</a:t>
            </a:r>
          </a:p>
          <a:p>
            <a:r>
              <a:rPr lang="en-GB" smtClean="0"/>
              <a:t>Trading Standards</a:t>
            </a:r>
          </a:p>
          <a:p>
            <a:endParaRPr lang="en-GB" smtClean="0"/>
          </a:p>
          <a:p>
            <a:endParaRPr lang="en-GB"/>
          </a:p>
        </p:txBody>
      </p:sp>
    </p:spTree>
    <p:extLst>
      <p:ext uri="{BB962C8B-B14F-4D97-AF65-F5344CB8AC3E}">
        <p14:creationId xmlns:p14="http://schemas.microsoft.com/office/powerpoint/2010/main" val="26390127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2"/>
          <p:cNvSpPr>
            <a:spLocks noGrp="1"/>
          </p:cNvSpPr>
          <p:nvPr>
            <p:ph type="title" idx="4294967295"/>
          </p:nvPr>
        </p:nvSpPr>
        <p:spPr>
          <a:xfrm>
            <a:off x="287338" y="276225"/>
            <a:ext cx="8229600" cy="776288"/>
          </a:xfrm>
        </p:spPr>
        <p:txBody>
          <a:bodyPr/>
          <a:lstStyle/>
          <a:p>
            <a:pPr algn="l"/>
            <a:r>
              <a:rPr lang="en-GB" altLang="en-US" sz="4000" dirty="0" smtClean="0"/>
              <a:t>What is it?</a:t>
            </a:r>
          </a:p>
        </p:txBody>
      </p:sp>
      <p:sp>
        <p:nvSpPr>
          <p:cNvPr id="2" name="Content Placeholder 1"/>
          <p:cNvSpPr>
            <a:spLocks noGrp="1"/>
          </p:cNvSpPr>
          <p:nvPr>
            <p:ph idx="1"/>
          </p:nvPr>
        </p:nvSpPr>
        <p:spPr>
          <a:xfrm>
            <a:off x="287338" y="1450413"/>
            <a:ext cx="8229600" cy="4745849"/>
          </a:xfrm>
        </p:spPr>
        <p:txBody>
          <a:bodyPr/>
          <a:lstStyle/>
          <a:p>
            <a:pPr marL="0" indent="0">
              <a:buNone/>
            </a:pPr>
            <a:r>
              <a:rPr lang="en-GB" sz="2800" dirty="0" smtClean="0"/>
              <a:t>First international treaty adopted under article 19 of the WHO constitution.</a:t>
            </a:r>
          </a:p>
          <a:p>
            <a:pPr marL="0" indent="0">
              <a:buNone/>
            </a:pPr>
            <a:endParaRPr lang="en-GB" sz="2800" dirty="0"/>
          </a:p>
          <a:p>
            <a:pPr marL="0" indent="0">
              <a:buNone/>
            </a:pPr>
            <a:r>
              <a:rPr lang="en-GB" sz="2800" dirty="0" smtClean="0"/>
              <a:t>Came into force on the 27</a:t>
            </a:r>
            <a:r>
              <a:rPr lang="en-GB" sz="2800" baseline="30000" dirty="0" smtClean="0"/>
              <a:t>th</a:t>
            </a:r>
            <a:r>
              <a:rPr lang="en-GB" sz="2800" dirty="0" smtClean="0"/>
              <a:t> February 2005.</a:t>
            </a:r>
          </a:p>
          <a:p>
            <a:pPr marL="0" indent="0">
              <a:buNone/>
            </a:pPr>
            <a:endParaRPr lang="en-GB" sz="2800" dirty="0"/>
          </a:p>
          <a:p>
            <a:pPr marL="0" indent="0">
              <a:buNone/>
            </a:pPr>
            <a:r>
              <a:rPr lang="en-GB" sz="2800" dirty="0" smtClean="0"/>
              <a:t>Signed by 168 countries and is legally binding in 180 ratifying countries.</a:t>
            </a:r>
          </a:p>
          <a:p>
            <a:pPr marL="0" indent="0">
              <a:buNone/>
            </a:pPr>
            <a:endParaRPr lang="en-GB" sz="2800" dirty="0"/>
          </a:p>
          <a:p>
            <a:pPr marL="0" indent="0">
              <a:buNone/>
            </a:pPr>
            <a:endParaRPr lang="en-GB" sz="2800" dirty="0"/>
          </a:p>
        </p:txBody>
      </p:sp>
    </p:spTree>
    <p:extLst>
      <p:ext uri="{BB962C8B-B14F-4D97-AF65-F5344CB8AC3E}">
        <p14:creationId xmlns:p14="http://schemas.microsoft.com/office/powerpoint/2010/main" val="17990742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a:t>Documents reviewed </a:t>
            </a:r>
            <a:r>
              <a:rPr lang="fr-FR"/>
              <a:t/>
            </a:r>
            <a:br>
              <a:rPr lang="fr-FR"/>
            </a:br>
            <a:endParaRPr lang="fr-FR"/>
          </a:p>
        </p:txBody>
      </p:sp>
      <p:sp>
        <p:nvSpPr>
          <p:cNvPr id="3" name="Espace réservé du contenu 2"/>
          <p:cNvSpPr>
            <a:spLocks noGrp="1"/>
          </p:cNvSpPr>
          <p:nvPr>
            <p:ph idx="1"/>
          </p:nvPr>
        </p:nvSpPr>
        <p:spPr>
          <a:xfrm>
            <a:off x="457200" y="1268761"/>
            <a:ext cx="8229600" cy="4857404"/>
          </a:xfrm>
        </p:spPr>
        <p:txBody>
          <a:bodyPr>
            <a:normAutofit fontScale="85000" lnSpcReduction="20000"/>
          </a:bodyPr>
          <a:lstStyle/>
          <a:p>
            <a:r>
              <a:rPr lang="en-GB" smtClean="0"/>
              <a:t>Code of Conduct issued </a:t>
            </a:r>
            <a:r>
              <a:rPr lang="en-GB"/>
              <a:t>by </a:t>
            </a:r>
            <a:r>
              <a:rPr lang="en-GB" smtClean="0"/>
              <a:t>HR</a:t>
            </a:r>
            <a:endParaRPr lang="fr-FR"/>
          </a:p>
          <a:p>
            <a:r>
              <a:rPr lang="en-GB" smtClean="0"/>
              <a:t>Anti-Fraud </a:t>
            </a:r>
            <a:r>
              <a:rPr lang="en-GB"/>
              <a:t>and Corruption strategy, </a:t>
            </a:r>
            <a:endParaRPr lang="fr-FR"/>
          </a:p>
          <a:p>
            <a:r>
              <a:rPr lang="en-GB" smtClean="0"/>
              <a:t>Council </a:t>
            </a:r>
            <a:r>
              <a:rPr lang="en-GB"/>
              <a:t>F</a:t>
            </a:r>
            <a:r>
              <a:rPr lang="en-GB" smtClean="0"/>
              <a:t>inancial </a:t>
            </a:r>
            <a:r>
              <a:rPr lang="en-GB"/>
              <a:t>R</a:t>
            </a:r>
            <a:r>
              <a:rPr lang="en-GB" smtClean="0"/>
              <a:t>egulations</a:t>
            </a:r>
            <a:r>
              <a:rPr lang="en-GB"/>
              <a:t>, </a:t>
            </a:r>
            <a:endParaRPr lang="fr-FR"/>
          </a:p>
          <a:p>
            <a:r>
              <a:rPr lang="en-GB"/>
              <a:t>Expenses guidance , policy and procedure, </a:t>
            </a:r>
            <a:endParaRPr lang="fr-FR"/>
          </a:p>
          <a:p>
            <a:r>
              <a:rPr lang="en-GB"/>
              <a:t>Corporate grant procedures relating to the receipting and awarding of grants </a:t>
            </a:r>
            <a:endParaRPr lang="en-GB" smtClean="0"/>
          </a:p>
          <a:p>
            <a:r>
              <a:rPr lang="en-GB" smtClean="0"/>
              <a:t>Drugs </a:t>
            </a:r>
            <a:r>
              <a:rPr lang="en-GB"/>
              <a:t>and alcohol policy, </a:t>
            </a:r>
            <a:endParaRPr lang="fr-FR"/>
          </a:p>
          <a:p>
            <a:r>
              <a:rPr lang="en-GB"/>
              <a:t>Kent Joint Health and wellbeing strategy </a:t>
            </a:r>
            <a:endParaRPr lang="en-GB" smtClean="0"/>
          </a:p>
          <a:p>
            <a:r>
              <a:rPr lang="en-GB" smtClean="0"/>
              <a:t>The </a:t>
            </a:r>
            <a:r>
              <a:rPr lang="en-GB"/>
              <a:t>Constitution of </a:t>
            </a:r>
            <a:r>
              <a:rPr lang="en-GB" smtClean="0"/>
              <a:t>the Council</a:t>
            </a:r>
            <a:r>
              <a:rPr lang="en-GB"/>
              <a:t>, </a:t>
            </a:r>
            <a:endParaRPr lang="fr-FR"/>
          </a:p>
          <a:p>
            <a:r>
              <a:rPr lang="en-US" smtClean="0"/>
              <a:t>Information </a:t>
            </a:r>
            <a:r>
              <a:rPr lang="en-US"/>
              <a:t>&amp; Data </a:t>
            </a:r>
            <a:endParaRPr lang="fr-FR"/>
          </a:p>
          <a:p>
            <a:r>
              <a:rPr lang="en-US"/>
              <a:t>The Code of Recommended Practice for Local Authorities on Data Transparency, </a:t>
            </a:r>
            <a:endParaRPr lang="fr-FR"/>
          </a:p>
          <a:p>
            <a:r>
              <a:rPr lang="en-US" smtClean="0"/>
              <a:t>Whistle </a:t>
            </a:r>
            <a:r>
              <a:rPr lang="en-US"/>
              <a:t>Blowing Policy, </a:t>
            </a:r>
            <a:endParaRPr lang="fr-FR"/>
          </a:p>
          <a:p>
            <a:r>
              <a:rPr lang="en-GB"/>
              <a:t>Member &amp; Officer Registers of personal </a:t>
            </a:r>
            <a:r>
              <a:rPr lang="en-GB" smtClean="0"/>
              <a:t>interests </a:t>
            </a:r>
            <a:endParaRPr lang="fr-FR"/>
          </a:p>
          <a:p>
            <a:endParaRPr lang="fr-FR"/>
          </a:p>
        </p:txBody>
      </p:sp>
    </p:spTree>
    <p:extLst>
      <p:ext uri="{BB962C8B-B14F-4D97-AF65-F5344CB8AC3E}">
        <p14:creationId xmlns:p14="http://schemas.microsoft.com/office/powerpoint/2010/main" val="3708731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100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grpId="0" nodeType="afterEffect">
                                  <p:stCondLst>
                                    <p:cond delay="100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par>
                          <p:cTn id="37" fill="hold">
                            <p:stCondLst>
                              <p:cond delay="11000"/>
                            </p:stCondLst>
                            <p:childTnLst>
                              <p:par>
                                <p:cTn id="38" presetID="1" presetClass="entr" presetSubtype="0" fill="hold" grpId="0" nodeType="afterEffect">
                                  <p:stCondLst>
                                    <p:cond delay="1000"/>
                                  </p:stCondLst>
                                  <p:childTnLst>
                                    <p:set>
                                      <p:cBhvr>
                                        <p:cTn id="39"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err="1" smtClean="0"/>
              <a:t>Summary</a:t>
            </a:r>
            <a:r>
              <a:rPr lang="fr-FR" b="1" smtClean="0"/>
              <a:t> </a:t>
            </a:r>
            <a:r>
              <a:rPr lang="fr-FR" b="1" err="1" smtClean="0"/>
              <a:t>findings</a:t>
            </a:r>
            <a:endParaRPr lang="fr-FR" b="1"/>
          </a:p>
        </p:txBody>
      </p:sp>
      <p:sp>
        <p:nvSpPr>
          <p:cNvPr id="3" name="Espace réservé du contenu 2"/>
          <p:cNvSpPr>
            <a:spLocks noGrp="1"/>
          </p:cNvSpPr>
          <p:nvPr>
            <p:ph idx="1"/>
          </p:nvPr>
        </p:nvSpPr>
        <p:spPr>
          <a:xfrm>
            <a:off x="457200" y="1196753"/>
            <a:ext cx="8229600" cy="4929412"/>
          </a:xfrm>
        </p:spPr>
        <p:txBody>
          <a:bodyPr>
            <a:normAutofit/>
          </a:bodyPr>
          <a:lstStyle/>
          <a:p>
            <a:pPr lvl="0"/>
            <a:r>
              <a:rPr lang="en-US" sz="2800" smtClean="0"/>
              <a:t>“KCC </a:t>
            </a:r>
            <a:r>
              <a:rPr lang="en-US" sz="2800"/>
              <a:t>is clearly committed to progress  with 5.3 implementation this </a:t>
            </a:r>
            <a:r>
              <a:rPr lang="en-US" sz="2800" smtClean="0"/>
              <a:t>work”</a:t>
            </a:r>
          </a:p>
          <a:p>
            <a:pPr marL="0" lvl="0" indent="0">
              <a:buNone/>
            </a:pPr>
            <a:r>
              <a:rPr lang="en-US" sz="2800" smtClean="0"/>
              <a:t> </a:t>
            </a:r>
            <a:endParaRPr lang="en-US" sz="2800"/>
          </a:p>
          <a:p>
            <a:pPr lvl="0"/>
            <a:r>
              <a:rPr lang="en-US" sz="2800"/>
              <a:t>There are no major obstacles </a:t>
            </a:r>
            <a:endParaRPr lang="en-US" sz="2800" smtClean="0"/>
          </a:p>
          <a:p>
            <a:pPr marL="0" lvl="0" indent="0">
              <a:buNone/>
            </a:pPr>
            <a:endParaRPr lang="en-US" sz="2800"/>
          </a:p>
          <a:p>
            <a:pPr lvl="0"/>
            <a:r>
              <a:rPr lang="en-US" smtClean="0"/>
              <a:t>Overt major tobacco industry interference or activity has not been found </a:t>
            </a:r>
          </a:p>
          <a:p>
            <a:pPr lvl="0"/>
            <a:endParaRPr lang="fr-FR" smtClean="0"/>
          </a:p>
          <a:p>
            <a:pPr lvl="0"/>
            <a:r>
              <a:rPr lang="en-US" smtClean="0"/>
              <a:t>There may be covert tobacco industry interference that is not yet been identified</a:t>
            </a:r>
          </a:p>
          <a:p>
            <a:pPr lvl="0"/>
            <a:endParaRPr lang="fr-FR" smtClean="0"/>
          </a:p>
          <a:p>
            <a:pPr lvl="0"/>
            <a:endParaRPr lang="fr-FR" smtClean="0"/>
          </a:p>
          <a:p>
            <a:endParaRPr lang="fr-FR"/>
          </a:p>
        </p:txBody>
      </p:sp>
    </p:spTree>
    <p:extLst>
      <p:ext uri="{BB962C8B-B14F-4D97-AF65-F5344CB8AC3E}">
        <p14:creationId xmlns:p14="http://schemas.microsoft.com/office/powerpoint/2010/main" val="91363577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smtClean="0"/>
              <a:t>Summary findings </a:t>
            </a:r>
            <a:r>
              <a:rPr lang="fr-FR" smtClean="0"/>
              <a:t/>
            </a:r>
            <a:br>
              <a:rPr lang="fr-FR" smtClean="0"/>
            </a:br>
            <a:endParaRPr lang="fr-FR"/>
          </a:p>
        </p:txBody>
      </p:sp>
      <p:sp>
        <p:nvSpPr>
          <p:cNvPr id="3" name="Espace réservé du contenu 2"/>
          <p:cNvSpPr>
            <a:spLocks noGrp="1"/>
          </p:cNvSpPr>
          <p:nvPr>
            <p:ph idx="1"/>
          </p:nvPr>
        </p:nvSpPr>
        <p:spPr>
          <a:xfrm>
            <a:off x="457200" y="1052737"/>
            <a:ext cx="8229600" cy="5073428"/>
          </a:xfrm>
        </p:spPr>
        <p:txBody>
          <a:bodyPr>
            <a:normAutofit fontScale="40000" lnSpcReduction="20000"/>
          </a:bodyPr>
          <a:lstStyle/>
          <a:p>
            <a:r>
              <a:rPr lang="en-US" sz="7000"/>
              <a:t>KCC council employees and Members are not currently adequately knowledgeable nor equipped to identify tobacco industry interference</a:t>
            </a:r>
          </a:p>
          <a:p>
            <a:pPr lvl="0"/>
            <a:endParaRPr lang="en-US" sz="7000" smtClean="0"/>
          </a:p>
          <a:p>
            <a:pPr lvl="0"/>
            <a:r>
              <a:rPr lang="en-US" sz="7000" smtClean="0"/>
              <a:t>Trading standards need particular attention as more vulnerable to tobacco industry interference </a:t>
            </a:r>
          </a:p>
          <a:p>
            <a:pPr marL="0" lvl="0" indent="0">
              <a:buNone/>
            </a:pPr>
            <a:endParaRPr lang="fr-FR" sz="7000" smtClean="0"/>
          </a:p>
          <a:p>
            <a:pPr lvl="0"/>
            <a:r>
              <a:rPr lang="en-US" sz="7000" smtClean="0"/>
              <a:t>A major effort should be undertaken to raise awareness of the FCTC obligations, article 5.3 and its guidelines, tobacco industry tactics and strategies </a:t>
            </a:r>
          </a:p>
          <a:p>
            <a:pPr lvl="0"/>
            <a:endParaRPr lang="fr-FR" sz="6300" smtClean="0"/>
          </a:p>
          <a:p>
            <a:pPr lvl="0"/>
            <a:endParaRPr lang="fr-FR" sz="6300" smtClean="0"/>
          </a:p>
          <a:p>
            <a:endParaRPr lang="fr-FR"/>
          </a:p>
        </p:txBody>
      </p:sp>
    </p:spTree>
    <p:extLst>
      <p:ext uri="{BB962C8B-B14F-4D97-AF65-F5344CB8AC3E}">
        <p14:creationId xmlns:p14="http://schemas.microsoft.com/office/powerpoint/2010/main" val="74364939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err="1" smtClean="0"/>
              <a:t>Summary</a:t>
            </a:r>
            <a:r>
              <a:rPr lang="fr-FR" b="1" smtClean="0"/>
              <a:t> </a:t>
            </a:r>
            <a:r>
              <a:rPr lang="fr-FR" b="1" err="1" smtClean="0"/>
              <a:t>findings</a:t>
            </a:r>
            <a:endParaRPr lang="fr-FR" b="1"/>
          </a:p>
        </p:txBody>
      </p:sp>
      <p:sp>
        <p:nvSpPr>
          <p:cNvPr id="3" name="Espace réservé du contenu 2"/>
          <p:cNvSpPr>
            <a:spLocks noGrp="1"/>
          </p:cNvSpPr>
          <p:nvPr>
            <p:ph idx="1"/>
          </p:nvPr>
        </p:nvSpPr>
        <p:spPr>
          <a:xfrm>
            <a:off x="457200" y="1340769"/>
            <a:ext cx="8229600" cy="4785396"/>
          </a:xfrm>
        </p:spPr>
        <p:txBody>
          <a:bodyPr>
            <a:normAutofit fontScale="47500" lnSpcReduction="20000"/>
          </a:bodyPr>
          <a:lstStyle/>
          <a:p>
            <a:pPr lvl="0"/>
            <a:r>
              <a:rPr lang="en-US" sz="6300" smtClean="0"/>
              <a:t>A number of useful policies,  instruments, guidance and systems are already in place which could help with the implementation of article 5.3</a:t>
            </a:r>
          </a:p>
          <a:p>
            <a:pPr marL="0" lvl="0" indent="0">
              <a:buNone/>
            </a:pPr>
            <a:endParaRPr lang="fr-FR" sz="6300"/>
          </a:p>
          <a:p>
            <a:pPr lvl="0"/>
            <a:r>
              <a:rPr lang="en-US" sz="6300" smtClean="0"/>
              <a:t>Given the lack of specific reference to the tobacco industry in these tools different options need to be considered on  the best  way forward to implement recommendations  (either through  a single policy covering all aspects or revision of existing instruments, policies, systems) </a:t>
            </a:r>
            <a:endParaRPr lang="fr-FR"/>
          </a:p>
        </p:txBody>
      </p:sp>
    </p:spTree>
    <p:extLst>
      <p:ext uri="{BB962C8B-B14F-4D97-AF65-F5344CB8AC3E}">
        <p14:creationId xmlns:p14="http://schemas.microsoft.com/office/powerpoint/2010/main" val="407627383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smtClean="0"/>
              <a:t>Next Steps</a:t>
            </a:r>
            <a:endParaRPr lang="fr-FR" b="1"/>
          </a:p>
        </p:txBody>
      </p:sp>
      <p:sp>
        <p:nvSpPr>
          <p:cNvPr id="3" name="Espace réservé du contenu 2"/>
          <p:cNvSpPr>
            <a:spLocks noGrp="1"/>
          </p:cNvSpPr>
          <p:nvPr>
            <p:ph idx="1"/>
          </p:nvPr>
        </p:nvSpPr>
        <p:spPr>
          <a:xfrm>
            <a:off x="457200" y="1484785"/>
            <a:ext cx="8229600" cy="4641380"/>
          </a:xfrm>
        </p:spPr>
        <p:txBody>
          <a:bodyPr>
            <a:normAutofit fontScale="47500" lnSpcReduction="20000"/>
          </a:bodyPr>
          <a:lstStyle/>
          <a:p>
            <a:pPr marL="0" lvl="0" indent="0">
              <a:buNone/>
            </a:pPr>
            <a:r>
              <a:rPr lang="fr-FR" sz="6300" b="1" smtClean="0"/>
              <a:t>Developed strategy with focus on:</a:t>
            </a:r>
          </a:p>
          <a:p>
            <a:pPr marL="0" lvl="0" indent="0">
              <a:buNone/>
            </a:pPr>
            <a:endParaRPr lang="fr-FR" sz="6300"/>
          </a:p>
          <a:p>
            <a:pPr lvl="0">
              <a:buFontTx/>
              <a:buChar char="-"/>
            </a:pPr>
            <a:r>
              <a:rPr lang="fr-FR" sz="6300" smtClean="0"/>
              <a:t>Raising awareness of responsibilities under Article 5.3 for staff and members (public facing)</a:t>
            </a:r>
          </a:p>
          <a:p>
            <a:pPr lvl="0">
              <a:buFontTx/>
              <a:buChar char="-"/>
            </a:pPr>
            <a:r>
              <a:rPr lang="fr-FR" sz="6300" smtClean="0"/>
              <a:t>Developing simple tools and systems (guidance, reporting tools, focal point for information sharing)</a:t>
            </a:r>
          </a:p>
          <a:p>
            <a:pPr lvl="0">
              <a:buFontTx/>
              <a:buChar char="-"/>
            </a:pPr>
            <a:r>
              <a:rPr lang="fr-FR" sz="6300" smtClean="0"/>
              <a:t>Revising/amending existing policy, codes, strategies</a:t>
            </a:r>
          </a:p>
          <a:p>
            <a:pPr lvl="0">
              <a:buFontTx/>
              <a:buChar char="-"/>
            </a:pPr>
            <a:r>
              <a:rPr lang="fr-FR" sz="6300" smtClean="0"/>
              <a:t>Strategy for Trading Standards practice</a:t>
            </a:r>
            <a:endParaRPr lang="fr-FR" sz="6300"/>
          </a:p>
        </p:txBody>
      </p:sp>
    </p:spTree>
    <p:extLst>
      <p:ext uri="{BB962C8B-B14F-4D97-AF65-F5344CB8AC3E}">
        <p14:creationId xmlns:p14="http://schemas.microsoft.com/office/powerpoint/2010/main" val="9296681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509" y="835224"/>
            <a:ext cx="165618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fontAlgn="auto">
              <a:spcBef>
                <a:spcPts val="0"/>
              </a:spcBef>
              <a:spcAft>
                <a:spcPts val="0"/>
              </a:spcAft>
            </a:pPr>
            <a:r>
              <a:rPr lang="en-GB" smtClean="0">
                <a:solidFill>
                  <a:prstClr val="black"/>
                </a:solidFill>
              </a:rPr>
              <a:t>Audit</a:t>
            </a:r>
            <a:endParaRPr lang="en-GB">
              <a:solidFill>
                <a:prstClr val="black"/>
              </a:solidFill>
            </a:endParaRPr>
          </a:p>
        </p:txBody>
      </p:sp>
      <p:sp>
        <p:nvSpPr>
          <p:cNvPr id="3" name="TextBox 2"/>
          <p:cNvSpPr txBox="1"/>
          <p:nvPr/>
        </p:nvSpPr>
        <p:spPr>
          <a:xfrm>
            <a:off x="3692972" y="832248"/>
            <a:ext cx="1288621"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fontAlgn="auto">
              <a:spcBef>
                <a:spcPts val="0"/>
              </a:spcBef>
              <a:spcAft>
                <a:spcPts val="0"/>
              </a:spcAft>
            </a:pPr>
            <a:r>
              <a:rPr lang="en-GB" smtClean="0">
                <a:solidFill>
                  <a:prstClr val="black"/>
                </a:solidFill>
              </a:rPr>
              <a:t>Assessment</a:t>
            </a:r>
            <a:endParaRPr lang="en-GB">
              <a:solidFill>
                <a:prstClr val="black"/>
              </a:solidFill>
            </a:endParaRPr>
          </a:p>
        </p:txBody>
      </p:sp>
      <p:sp>
        <p:nvSpPr>
          <p:cNvPr id="4" name="TextBox 3"/>
          <p:cNvSpPr txBox="1"/>
          <p:nvPr/>
        </p:nvSpPr>
        <p:spPr>
          <a:xfrm>
            <a:off x="6301769" y="851113"/>
            <a:ext cx="193828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fontAlgn="auto">
              <a:spcBef>
                <a:spcPts val="0"/>
              </a:spcBef>
              <a:spcAft>
                <a:spcPts val="0"/>
              </a:spcAft>
            </a:pPr>
            <a:r>
              <a:rPr lang="en-GB" smtClean="0">
                <a:solidFill>
                  <a:prstClr val="black"/>
                </a:solidFill>
              </a:rPr>
              <a:t>Recommendations</a:t>
            </a:r>
            <a:endParaRPr lang="en-GB">
              <a:solidFill>
                <a:prstClr val="black"/>
              </a:solidFill>
            </a:endParaRPr>
          </a:p>
        </p:txBody>
      </p:sp>
      <p:sp>
        <p:nvSpPr>
          <p:cNvPr id="5" name="Rectangle 4"/>
          <p:cNvSpPr/>
          <p:nvPr/>
        </p:nvSpPr>
        <p:spPr>
          <a:xfrm>
            <a:off x="1403649" y="1412776"/>
            <a:ext cx="586726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3200" smtClean="0">
                <a:solidFill>
                  <a:prstClr val="white"/>
                </a:solidFill>
              </a:rPr>
              <a:t>Article 5.3</a:t>
            </a:r>
          </a:p>
          <a:p>
            <a:pPr algn="ctr" fontAlgn="auto">
              <a:spcBef>
                <a:spcPts val="0"/>
              </a:spcBef>
              <a:spcAft>
                <a:spcPts val="0"/>
              </a:spcAft>
            </a:pPr>
            <a:r>
              <a:rPr lang="en-GB" sz="3200" smtClean="0">
                <a:solidFill>
                  <a:prstClr val="white"/>
                </a:solidFill>
              </a:rPr>
              <a:t>Implementation Plan</a:t>
            </a:r>
            <a:endParaRPr lang="en-GB" sz="3200">
              <a:solidFill>
                <a:prstClr val="white"/>
              </a:solidFill>
            </a:endParaRPr>
          </a:p>
        </p:txBody>
      </p:sp>
      <p:sp>
        <p:nvSpPr>
          <p:cNvPr id="6" name="Rectangle 5"/>
          <p:cNvSpPr/>
          <p:nvPr/>
        </p:nvSpPr>
        <p:spPr>
          <a:xfrm>
            <a:off x="416597" y="2770076"/>
            <a:ext cx="1728192"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b="1" u="sng" smtClean="0">
                <a:solidFill>
                  <a:prstClr val="white"/>
                </a:solidFill>
              </a:rPr>
              <a:t>Awareness Raising Briefing Paper</a:t>
            </a:r>
          </a:p>
          <a:p>
            <a:pPr marL="285750" indent="-285750" fontAlgn="auto">
              <a:spcBef>
                <a:spcPts val="0"/>
              </a:spcBef>
              <a:spcAft>
                <a:spcPts val="0"/>
              </a:spcAft>
              <a:buFont typeface="Arial" panose="020B0604020202020204" pitchFamily="34" charset="0"/>
              <a:buChar char="•"/>
            </a:pPr>
            <a:r>
              <a:rPr lang="en-GB" smtClean="0">
                <a:solidFill>
                  <a:prstClr val="white"/>
                </a:solidFill>
              </a:rPr>
              <a:t>For Staff</a:t>
            </a:r>
          </a:p>
          <a:p>
            <a:pPr marL="285750" indent="-285750" algn="ctr" fontAlgn="auto">
              <a:spcBef>
                <a:spcPts val="0"/>
              </a:spcBef>
              <a:spcAft>
                <a:spcPts val="0"/>
              </a:spcAft>
              <a:buFont typeface="Arial" panose="020B0604020202020204" pitchFamily="34" charset="0"/>
              <a:buChar char="•"/>
            </a:pPr>
            <a:r>
              <a:rPr lang="en-GB" smtClean="0">
                <a:solidFill>
                  <a:prstClr val="white"/>
                </a:solidFill>
              </a:rPr>
              <a:t>For Members</a:t>
            </a:r>
          </a:p>
          <a:p>
            <a:pPr marL="285750" indent="-285750" fontAlgn="auto">
              <a:spcBef>
                <a:spcPts val="0"/>
              </a:spcBef>
              <a:spcAft>
                <a:spcPts val="0"/>
              </a:spcAft>
              <a:buFont typeface="Arial" panose="020B0604020202020204" pitchFamily="34" charset="0"/>
              <a:buChar char="•"/>
            </a:pPr>
            <a:r>
              <a:rPr lang="en-GB" smtClean="0">
                <a:solidFill>
                  <a:prstClr val="white"/>
                </a:solidFill>
              </a:rPr>
              <a:t>[fit for] Public</a:t>
            </a:r>
            <a:endParaRPr lang="en-GB">
              <a:solidFill>
                <a:prstClr val="white"/>
              </a:solidFill>
            </a:endParaRPr>
          </a:p>
        </p:txBody>
      </p:sp>
      <p:sp>
        <p:nvSpPr>
          <p:cNvPr id="7" name="Rectangle 6"/>
          <p:cNvSpPr/>
          <p:nvPr/>
        </p:nvSpPr>
        <p:spPr>
          <a:xfrm>
            <a:off x="2411760" y="3079035"/>
            <a:ext cx="144016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mtClean="0">
                <a:solidFill>
                  <a:prstClr val="white"/>
                </a:solidFill>
              </a:rPr>
              <a:t>Trading Standards</a:t>
            </a:r>
            <a:endParaRPr lang="en-GB">
              <a:solidFill>
                <a:prstClr val="white"/>
              </a:solidFill>
            </a:endParaRPr>
          </a:p>
        </p:txBody>
      </p:sp>
      <p:sp>
        <p:nvSpPr>
          <p:cNvPr id="8" name="Rectangle 7"/>
          <p:cNvSpPr/>
          <p:nvPr/>
        </p:nvSpPr>
        <p:spPr>
          <a:xfrm>
            <a:off x="4821853" y="3068961"/>
            <a:ext cx="388625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mtClean="0">
                <a:solidFill>
                  <a:prstClr val="white"/>
                </a:solidFill>
              </a:rPr>
              <a:t>Existing Plans</a:t>
            </a:r>
          </a:p>
          <a:p>
            <a:pPr algn="ctr" fontAlgn="auto">
              <a:spcBef>
                <a:spcPts val="0"/>
              </a:spcBef>
              <a:spcAft>
                <a:spcPts val="0"/>
              </a:spcAft>
            </a:pPr>
            <a:endParaRPr lang="en-GB">
              <a:solidFill>
                <a:prstClr val="white"/>
              </a:solidFill>
            </a:endParaRPr>
          </a:p>
        </p:txBody>
      </p:sp>
      <p:sp>
        <p:nvSpPr>
          <p:cNvPr id="10" name="Rectangle 9"/>
          <p:cNvSpPr/>
          <p:nvPr/>
        </p:nvSpPr>
        <p:spPr>
          <a:xfrm>
            <a:off x="4774519" y="4293096"/>
            <a:ext cx="393359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GB" u="sng" smtClean="0">
                <a:solidFill>
                  <a:prstClr val="white"/>
                </a:solidFill>
              </a:rPr>
              <a:t>Kent Code: </a:t>
            </a:r>
            <a:r>
              <a:rPr lang="en-GB" smtClean="0">
                <a:solidFill>
                  <a:prstClr val="white"/>
                </a:solidFill>
              </a:rPr>
              <a:t>Sponsorship policy /</a:t>
            </a:r>
          </a:p>
          <a:p>
            <a:pPr fontAlgn="auto">
              <a:spcBef>
                <a:spcPts val="0"/>
              </a:spcBef>
              <a:spcAft>
                <a:spcPts val="0"/>
              </a:spcAft>
            </a:pPr>
            <a:r>
              <a:rPr lang="en-GB" smtClean="0">
                <a:solidFill>
                  <a:prstClr val="white"/>
                </a:solidFill>
              </a:rPr>
              <a:t>Whistle-Blowers</a:t>
            </a:r>
            <a:endParaRPr lang="en-GB">
              <a:solidFill>
                <a:prstClr val="white"/>
              </a:solidFill>
            </a:endParaRPr>
          </a:p>
        </p:txBody>
      </p:sp>
      <p:sp>
        <p:nvSpPr>
          <p:cNvPr id="11" name="Rectangle 10"/>
          <p:cNvSpPr/>
          <p:nvPr/>
        </p:nvSpPr>
        <p:spPr>
          <a:xfrm>
            <a:off x="4780502" y="5013175"/>
            <a:ext cx="3927607" cy="504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a:solidFill>
                  <a:prstClr val="white"/>
                </a:solidFill>
              </a:rPr>
              <a:t>Declaration/Conflict of Interest</a:t>
            </a:r>
          </a:p>
        </p:txBody>
      </p:sp>
      <p:sp>
        <p:nvSpPr>
          <p:cNvPr id="12" name="Rectangle 11"/>
          <p:cNvSpPr/>
          <p:nvPr/>
        </p:nvSpPr>
        <p:spPr>
          <a:xfrm>
            <a:off x="4759306" y="5589240"/>
            <a:ext cx="3915761" cy="442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mtClean="0">
                <a:solidFill>
                  <a:prstClr val="white"/>
                </a:solidFill>
              </a:rPr>
              <a:t>Campaigns</a:t>
            </a:r>
            <a:endParaRPr lang="en-GB">
              <a:solidFill>
                <a:prstClr val="white"/>
              </a:solidFill>
            </a:endParaRPr>
          </a:p>
        </p:txBody>
      </p:sp>
      <p:sp>
        <p:nvSpPr>
          <p:cNvPr id="14" name="Rectangle 13"/>
          <p:cNvSpPr/>
          <p:nvPr/>
        </p:nvSpPr>
        <p:spPr>
          <a:xfrm>
            <a:off x="416597" y="5232144"/>
            <a:ext cx="3719596" cy="1283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u="sng" smtClean="0">
                <a:solidFill>
                  <a:prstClr val="white"/>
                </a:solidFill>
              </a:rPr>
              <a:t>Procedure</a:t>
            </a:r>
          </a:p>
          <a:p>
            <a:pPr marL="285750" indent="-285750" fontAlgn="auto">
              <a:spcBef>
                <a:spcPts val="0"/>
              </a:spcBef>
              <a:spcAft>
                <a:spcPts val="0"/>
              </a:spcAft>
              <a:buFont typeface="Arial" panose="020B0604020202020204" pitchFamily="34" charset="0"/>
              <a:buChar char="•"/>
            </a:pPr>
            <a:r>
              <a:rPr lang="en-GB" smtClean="0">
                <a:solidFill>
                  <a:prstClr val="white"/>
                </a:solidFill>
              </a:rPr>
              <a:t>Process for recording</a:t>
            </a:r>
          </a:p>
          <a:p>
            <a:pPr marL="285750" indent="-285750" fontAlgn="auto">
              <a:spcBef>
                <a:spcPts val="0"/>
              </a:spcBef>
              <a:spcAft>
                <a:spcPts val="0"/>
              </a:spcAft>
              <a:buFont typeface="Arial" panose="020B0604020202020204" pitchFamily="34" charset="0"/>
              <a:buChar char="•"/>
            </a:pPr>
            <a:r>
              <a:rPr lang="en-GB" smtClean="0">
                <a:solidFill>
                  <a:prstClr val="white"/>
                </a:solidFill>
              </a:rPr>
              <a:t>Providing Advice to staff/teams</a:t>
            </a:r>
          </a:p>
          <a:p>
            <a:pPr marL="285750" indent="-285750" fontAlgn="auto">
              <a:spcBef>
                <a:spcPts val="0"/>
              </a:spcBef>
              <a:spcAft>
                <a:spcPts val="0"/>
              </a:spcAft>
              <a:buFont typeface="Arial" panose="020B0604020202020204" pitchFamily="34" charset="0"/>
              <a:buChar char="•"/>
            </a:pPr>
            <a:r>
              <a:rPr lang="en-GB" smtClean="0">
                <a:solidFill>
                  <a:prstClr val="white"/>
                </a:solidFill>
              </a:rPr>
              <a:t>Ensuring Transparency</a:t>
            </a:r>
            <a:endParaRPr lang="en-GB">
              <a:solidFill>
                <a:prstClr val="white"/>
              </a:solidFill>
            </a:endParaRPr>
          </a:p>
        </p:txBody>
      </p:sp>
      <p:sp>
        <p:nvSpPr>
          <p:cNvPr id="15" name="Rectangle 14"/>
          <p:cNvSpPr/>
          <p:nvPr/>
        </p:nvSpPr>
        <p:spPr>
          <a:xfrm>
            <a:off x="4772221" y="6142078"/>
            <a:ext cx="3935888" cy="455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mtClean="0">
                <a:solidFill>
                  <a:prstClr val="white"/>
                </a:solidFill>
              </a:rPr>
              <a:t>Commissioning &amp; Procurement</a:t>
            </a:r>
            <a:endParaRPr lang="en-GB">
              <a:solidFill>
                <a:prstClr val="white"/>
              </a:solidFill>
            </a:endParaRPr>
          </a:p>
        </p:txBody>
      </p:sp>
      <p:sp>
        <p:nvSpPr>
          <p:cNvPr id="16" name="Plus 15"/>
          <p:cNvSpPr/>
          <p:nvPr/>
        </p:nvSpPr>
        <p:spPr>
          <a:xfrm>
            <a:off x="2890664" y="851113"/>
            <a:ext cx="457200" cy="369332"/>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8" name="Equal 17"/>
          <p:cNvSpPr/>
          <p:nvPr/>
        </p:nvSpPr>
        <p:spPr>
          <a:xfrm>
            <a:off x="5536588" y="851114"/>
            <a:ext cx="547581" cy="350467"/>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black"/>
              </a:solidFill>
            </a:endParaRPr>
          </a:p>
        </p:txBody>
      </p:sp>
      <p:cxnSp>
        <p:nvCxnSpPr>
          <p:cNvPr id="20" name="Straight Arrow Connector 19"/>
          <p:cNvCxnSpPr/>
          <p:nvPr/>
        </p:nvCxnSpPr>
        <p:spPr>
          <a:xfrm>
            <a:off x="1691680" y="2348881"/>
            <a:ext cx="0" cy="50405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270913" y="3825046"/>
            <a:ext cx="0" cy="50405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284392" y="3789040"/>
            <a:ext cx="0" cy="50405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558111" y="4941169"/>
            <a:ext cx="0" cy="50405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180521" y="4002598"/>
            <a:ext cx="0" cy="50405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131840" y="2501281"/>
            <a:ext cx="0" cy="50405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732240" y="2492896"/>
            <a:ext cx="0" cy="50405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570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grpId="0" nodeType="afterEffect">
                                  <p:stCondLst>
                                    <p:cond delay="200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5500"/>
                            </p:stCondLst>
                            <p:childTnLst>
                              <p:par>
                                <p:cTn id="20" presetID="1"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par>
                          <p:cTn id="22" fill="hold">
                            <p:stCondLst>
                              <p:cond delay="5500"/>
                            </p:stCondLst>
                            <p:childTnLst>
                              <p:par>
                                <p:cTn id="23" presetID="1" presetClass="entr" presetSubtype="0" fill="hold" grpId="0" nodeType="afterEffect">
                                  <p:stCondLst>
                                    <p:cond delay="100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6500"/>
                            </p:stCondLst>
                            <p:childTnLst>
                              <p:par>
                                <p:cTn id="26" presetID="1" presetClass="entr" presetSubtype="0" fill="hold" nodeType="afterEffect">
                                  <p:stCondLst>
                                    <p:cond delay="1000"/>
                                  </p:stCondLst>
                                  <p:childTnLst>
                                    <p:set>
                                      <p:cBhvr>
                                        <p:cTn id="27" dur="1" fill="hold">
                                          <p:stCondLst>
                                            <p:cond delay="0"/>
                                          </p:stCondLst>
                                        </p:cTn>
                                        <p:tgtEl>
                                          <p:spTgt spid="25"/>
                                        </p:tgtEl>
                                        <p:attrNameLst>
                                          <p:attrName>style.visibility</p:attrName>
                                        </p:attrNameLst>
                                      </p:cBhvr>
                                      <p:to>
                                        <p:strVal val="visible"/>
                                      </p:to>
                                    </p:set>
                                  </p:childTnLst>
                                </p:cTn>
                              </p:par>
                            </p:childTnLst>
                          </p:cTn>
                        </p:par>
                        <p:par>
                          <p:cTn id="28" fill="hold">
                            <p:stCondLst>
                              <p:cond delay="7500"/>
                            </p:stCondLst>
                            <p:childTnLst>
                              <p:par>
                                <p:cTn id="29" presetID="1" presetClass="entr" presetSubtype="0" fill="hold" grpId="0" nodeType="afterEffect">
                                  <p:stCondLst>
                                    <p:cond delay="100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8500"/>
                            </p:stCondLst>
                            <p:childTnLst>
                              <p:par>
                                <p:cTn id="32" presetID="1"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par>
                          <p:cTn id="34" fill="hold">
                            <p:stCondLst>
                              <p:cond delay="8500"/>
                            </p:stCondLst>
                            <p:childTnLst>
                              <p:par>
                                <p:cTn id="35" presetID="1" presetClass="entr" presetSubtype="0" fill="hold" grpId="0" nodeType="afterEffect">
                                  <p:stCondLst>
                                    <p:cond delay="1000"/>
                                  </p:stCondLst>
                                  <p:childTnLst>
                                    <p:set>
                                      <p:cBhvr>
                                        <p:cTn id="36" dur="1" fill="hold">
                                          <p:stCondLst>
                                            <p:cond delay="0"/>
                                          </p:stCondLst>
                                        </p:cTn>
                                        <p:tgtEl>
                                          <p:spTgt spid="8"/>
                                        </p:tgtEl>
                                        <p:attrNameLst>
                                          <p:attrName>style.visibility</p:attrName>
                                        </p:attrNameLst>
                                      </p:cBhvr>
                                      <p:to>
                                        <p:strVal val="visible"/>
                                      </p:to>
                                    </p:set>
                                  </p:childTnLst>
                                </p:cTn>
                              </p:par>
                            </p:childTnLst>
                          </p:cTn>
                        </p:par>
                        <p:par>
                          <p:cTn id="37" fill="hold">
                            <p:stCondLst>
                              <p:cond delay="9500"/>
                            </p:stCondLst>
                            <p:childTnLst>
                              <p:par>
                                <p:cTn id="38" presetID="1" presetClass="entr" presetSubtype="0" fill="hold" nodeType="afterEffect">
                                  <p:stCondLst>
                                    <p:cond delay="1000"/>
                                  </p:stCondLst>
                                  <p:childTnLst>
                                    <p:set>
                                      <p:cBhvr>
                                        <p:cTn id="39" dur="1" fill="hold">
                                          <p:stCondLst>
                                            <p:cond delay="0"/>
                                          </p:stCondLst>
                                        </p:cTn>
                                        <p:tgtEl>
                                          <p:spTgt spid="23"/>
                                        </p:tgtEl>
                                        <p:attrNameLst>
                                          <p:attrName>style.visibility</p:attrName>
                                        </p:attrNameLst>
                                      </p:cBhvr>
                                      <p:to>
                                        <p:strVal val="visible"/>
                                      </p:to>
                                    </p:set>
                                  </p:childTnLst>
                                </p:cTn>
                              </p:par>
                            </p:childTnLst>
                          </p:cTn>
                        </p:par>
                        <p:par>
                          <p:cTn id="40" fill="hold">
                            <p:stCondLst>
                              <p:cond delay="10500"/>
                            </p:stCondLst>
                            <p:childTnLst>
                              <p:par>
                                <p:cTn id="41" presetID="1" presetClass="entr" presetSubtype="0" fill="hold" nodeType="afterEffect">
                                  <p:stCondLst>
                                    <p:cond delay="1000"/>
                                  </p:stCondLst>
                                  <p:childTnLst>
                                    <p:set>
                                      <p:cBhvr>
                                        <p:cTn id="42" dur="1" fill="hold">
                                          <p:stCondLst>
                                            <p:cond delay="0"/>
                                          </p:stCondLst>
                                        </p:cTn>
                                        <p:tgtEl>
                                          <p:spTgt spid="22"/>
                                        </p:tgtEl>
                                        <p:attrNameLst>
                                          <p:attrName>style.visibility</p:attrName>
                                        </p:attrNameLst>
                                      </p:cBhvr>
                                      <p:to>
                                        <p:strVal val="visible"/>
                                      </p:to>
                                    </p:set>
                                  </p:childTnLst>
                                </p:cTn>
                              </p:par>
                            </p:childTnLst>
                          </p:cTn>
                        </p:par>
                        <p:par>
                          <p:cTn id="43" fill="hold">
                            <p:stCondLst>
                              <p:cond delay="11500"/>
                            </p:stCondLst>
                            <p:childTnLst>
                              <p:par>
                                <p:cTn id="44" presetID="1"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par>
                          <p:cTn id="49" fill="hold">
                            <p:stCondLst>
                              <p:cond delay="11500"/>
                            </p:stCondLst>
                            <p:childTnLst>
                              <p:par>
                                <p:cTn id="50" presetID="1"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par>
                          <p:cTn id="52" fill="hold">
                            <p:stCondLst>
                              <p:cond delay="11500"/>
                            </p:stCondLst>
                            <p:childTnLst>
                              <p:par>
                                <p:cTn id="53" presetID="1" presetClass="entr" presetSubtype="0" fill="hold" grpId="0" nodeType="afterEffect">
                                  <p:stCondLst>
                                    <p:cond delay="1000"/>
                                  </p:stCondLst>
                                  <p:childTnLst>
                                    <p:set>
                                      <p:cBhvr>
                                        <p:cTn id="54" dur="1" fill="hold">
                                          <p:stCondLst>
                                            <p:cond delay="0"/>
                                          </p:stCondLst>
                                        </p:cTn>
                                        <p:tgtEl>
                                          <p:spTgt spid="15"/>
                                        </p:tgtEl>
                                        <p:attrNameLst>
                                          <p:attrName>style.visibility</p:attrName>
                                        </p:attrNameLst>
                                      </p:cBhvr>
                                      <p:to>
                                        <p:strVal val="visible"/>
                                      </p:to>
                                    </p:set>
                                  </p:childTnLst>
                                </p:cTn>
                              </p:par>
                            </p:childTnLst>
                          </p:cTn>
                        </p:par>
                        <p:par>
                          <p:cTn id="55" fill="hold">
                            <p:stCondLst>
                              <p:cond delay="12500"/>
                            </p:stCondLst>
                            <p:childTnLst>
                              <p:par>
                                <p:cTn id="56" presetID="1" presetClass="entr" presetSubtype="0" fill="hold" nodeType="afterEffect">
                                  <p:stCondLst>
                                    <p:cond delay="1000"/>
                                  </p:stCondLst>
                                  <p:childTnLst>
                                    <p:set>
                                      <p:cBhvr>
                                        <p:cTn id="57" dur="1" fill="hold">
                                          <p:stCondLst>
                                            <p:cond delay="0"/>
                                          </p:stCondLst>
                                        </p:cTn>
                                        <p:tgtEl>
                                          <p:spTgt spid="27"/>
                                        </p:tgtEl>
                                        <p:attrNameLst>
                                          <p:attrName>style.visibility</p:attrName>
                                        </p:attrNameLst>
                                      </p:cBhvr>
                                      <p:to>
                                        <p:strVal val="visible"/>
                                      </p:to>
                                    </p:set>
                                  </p:childTnLst>
                                </p:cTn>
                              </p:par>
                            </p:childTnLst>
                          </p:cTn>
                        </p:par>
                        <p:par>
                          <p:cTn id="58" fill="hold">
                            <p:stCondLst>
                              <p:cond delay="13500"/>
                            </p:stCondLst>
                            <p:childTnLst>
                              <p:par>
                                <p:cTn id="59" presetID="1" presetClass="entr" presetSubtype="0" fill="hold" grpId="0" nodeType="afterEffect">
                                  <p:stCondLst>
                                    <p:cond delay="1000"/>
                                  </p:stCondLst>
                                  <p:childTnLst>
                                    <p:set>
                                      <p:cBhvr>
                                        <p:cTn id="60" dur="1" fill="hold">
                                          <p:stCondLst>
                                            <p:cond delay="0"/>
                                          </p:stCondLst>
                                        </p:cTn>
                                        <p:tgtEl>
                                          <p:spTgt spid="7"/>
                                        </p:tgtEl>
                                        <p:attrNameLst>
                                          <p:attrName>style.visibility</p:attrName>
                                        </p:attrNameLst>
                                      </p:cBhvr>
                                      <p:to>
                                        <p:strVal val="visible"/>
                                      </p:to>
                                    </p:set>
                                  </p:childTnLst>
                                </p:cTn>
                              </p:par>
                            </p:childTnLst>
                          </p:cTn>
                        </p:par>
                        <p:par>
                          <p:cTn id="61" fill="hold">
                            <p:stCondLst>
                              <p:cond delay="14500"/>
                            </p:stCondLst>
                            <p:childTnLst>
                              <p:par>
                                <p:cTn id="62" presetID="1" presetClass="entr" presetSubtype="0" fill="hold" nodeType="afterEffect">
                                  <p:stCondLst>
                                    <p:cond delay="1000"/>
                                  </p:stCondLst>
                                  <p:childTnLst>
                                    <p:set>
                                      <p:cBhvr>
                                        <p:cTn id="6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10" grpId="0" animBg="1"/>
      <p:bldP spid="11" grpId="0" animBg="1"/>
      <p:bldP spid="12" grpId="0" animBg="1"/>
      <p:bldP spid="14" grpId="0" animBg="1"/>
      <p:bldP spid="15"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Governance </a:t>
            </a:r>
            <a:endParaRPr lang="en-GB"/>
          </a:p>
        </p:txBody>
      </p:sp>
      <p:sp>
        <p:nvSpPr>
          <p:cNvPr id="3" name="Content Placeholder 2"/>
          <p:cNvSpPr>
            <a:spLocks noGrp="1"/>
          </p:cNvSpPr>
          <p:nvPr>
            <p:ph idx="1"/>
          </p:nvPr>
        </p:nvSpPr>
        <p:spPr/>
        <p:txBody>
          <a:bodyPr>
            <a:normAutofit/>
          </a:bodyPr>
          <a:lstStyle/>
          <a:p>
            <a:pPr marL="0" indent="0">
              <a:buNone/>
            </a:pPr>
            <a:r>
              <a:rPr lang="en-GB" sz="3200" b="1" u="sng" smtClean="0"/>
              <a:t>Proposed Governance Arrangements</a:t>
            </a:r>
          </a:p>
          <a:p>
            <a:pPr marL="0" indent="0">
              <a:buNone/>
            </a:pPr>
            <a:endParaRPr lang="en-GB" sz="3200" b="1" u="sng" smtClean="0"/>
          </a:p>
          <a:p>
            <a:r>
              <a:rPr lang="en-GB" sz="3200" smtClean="0"/>
              <a:t>Report on Declaration/Conflict of Interest</a:t>
            </a:r>
          </a:p>
          <a:p>
            <a:r>
              <a:rPr lang="en-GB" sz="3200" smtClean="0"/>
              <a:t>Report to Corporate Management Team</a:t>
            </a:r>
          </a:p>
          <a:p>
            <a:r>
              <a:rPr lang="en-GB" sz="3200" smtClean="0"/>
              <a:t>Report to Kent Tobacco Control Alliance</a:t>
            </a:r>
          </a:p>
          <a:p>
            <a:r>
              <a:rPr lang="en-GB" sz="3200" smtClean="0"/>
              <a:t>Internal Audit in 1 year</a:t>
            </a:r>
          </a:p>
          <a:p>
            <a:r>
              <a:rPr lang="en-GB" sz="3200" smtClean="0"/>
              <a:t>Lead Officer appointed</a:t>
            </a:r>
            <a:endParaRPr lang="en-GB" sz="3200"/>
          </a:p>
        </p:txBody>
      </p:sp>
    </p:spTree>
    <p:extLst>
      <p:ext uri="{BB962C8B-B14F-4D97-AF65-F5344CB8AC3E}">
        <p14:creationId xmlns:p14="http://schemas.microsoft.com/office/powerpoint/2010/main" val="50856702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smtClean="0"/>
              <a:t>Over to You!</a:t>
            </a:r>
            <a:endParaRPr lang="en-GB" sz="4000"/>
          </a:p>
        </p:txBody>
      </p:sp>
      <p:sp>
        <p:nvSpPr>
          <p:cNvPr id="3" name="Content Placeholder 2"/>
          <p:cNvSpPr>
            <a:spLocks noGrp="1"/>
          </p:cNvSpPr>
          <p:nvPr>
            <p:ph idx="1"/>
          </p:nvPr>
        </p:nvSpPr>
        <p:spPr/>
        <p:txBody>
          <a:bodyPr>
            <a:normAutofit/>
          </a:bodyPr>
          <a:lstStyle/>
          <a:p>
            <a:pPr marL="0" indent="0">
              <a:buNone/>
            </a:pPr>
            <a:r>
              <a:rPr lang="en-GB" sz="3600" b="1" smtClean="0">
                <a:solidFill>
                  <a:schemeClr val="accent1"/>
                </a:solidFill>
              </a:rPr>
              <a:t>Do </a:t>
            </a:r>
            <a:r>
              <a:rPr lang="en-GB" sz="4800" b="1" smtClean="0">
                <a:solidFill>
                  <a:schemeClr val="accent1"/>
                </a:solidFill>
              </a:rPr>
              <a:t>You</a:t>
            </a:r>
            <a:r>
              <a:rPr lang="en-GB" sz="3600" b="1" smtClean="0">
                <a:solidFill>
                  <a:schemeClr val="accent1"/>
                </a:solidFill>
              </a:rPr>
              <a:t> Need A Policy?</a:t>
            </a:r>
          </a:p>
          <a:p>
            <a:pPr marL="0" indent="0">
              <a:buNone/>
            </a:pPr>
            <a:r>
              <a:rPr lang="en-GB" sz="3600" b="1" smtClean="0">
                <a:solidFill>
                  <a:schemeClr val="accent1"/>
                </a:solidFill>
              </a:rPr>
              <a:t>Yes?</a:t>
            </a:r>
          </a:p>
          <a:p>
            <a:pPr marL="0" indent="0">
              <a:buNone/>
            </a:pPr>
            <a:r>
              <a:rPr lang="en-GB" sz="3600" b="1" smtClean="0">
                <a:solidFill>
                  <a:schemeClr val="accent1"/>
                </a:solidFill>
              </a:rPr>
              <a:t>No?</a:t>
            </a:r>
          </a:p>
          <a:p>
            <a:pPr marL="0" indent="0">
              <a:buNone/>
            </a:pPr>
            <a:endParaRPr lang="en-GB" sz="3600" b="1">
              <a:solidFill>
                <a:schemeClr val="accent1"/>
              </a:solidFill>
            </a:endParaRPr>
          </a:p>
          <a:p>
            <a:pPr marL="0" indent="0">
              <a:buNone/>
            </a:pPr>
            <a:r>
              <a:rPr lang="en-GB" sz="3600" b="1" smtClean="0">
                <a:solidFill>
                  <a:schemeClr val="accent1"/>
                </a:solidFill>
              </a:rPr>
              <a:t>Why?</a:t>
            </a:r>
            <a:endParaRPr lang="en-GB" sz="3600" b="1">
              <a:solidFill>
                <a:schemeClr val="accent1"/>
              </a:solidFill>
            </a:endParaRPr>
          </a:p>
        </p:txBody>
      </p:sp>
    </p:spTree>
    <p:extLst>
      <p:ext uri="{BB962C8B-B14F-4D97-AF65-F5344CB8AC3E}">
        <p14:creationId xmlns:p14="http://schemas.microsoft.com/office/powerpoint/2010/main" val="76283135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smtClean="0"/>
              <a:t>Over to You!</a:t>
            </a:r>
            <a:endParaRPr lang="en-GB" sz="4000"/>
          </a:p>
        </p:txBody>
      </p:sp>
      <p:sp>
        <p:nvSpPr>
          <p:cNvPr id="3" name="Content Placeholder 2"/>
          <p:cNvSpPr>
            <a:spLocks noGrp="1"/>
          </p:cNvSpPr>
          <p:nvPr>
            <p:ph idx="1"/>
          </p:nvPr>
        </p:nvSpPr>
        <p:spPr/>
        <p:txBody>
          <a:bodyPr/>
          <a:lstStyle/>
          <a:p>
            <a:pPr marL="0" indent="0">
              <a:buNone/>
            </a:pPr>
            <a:endParaRPr lang="en-GB">
              <a:solidFill>
                <a:schemeClr val="accent1"/>
              </a:solidFill>
            </a:endParaRPr>
          </a:p>
          <a:p>
            <a:pPr marL="0" indent="0">
              <a:buNone/>
            </a:pPr>
            <a:r>
              <a:rPr lang="en-GB" sz="3600" b="1" smtClean="0">
                <a:solidFill>
                  <a:schemeClr val="accent1"/>
                </a:solidFill>
              </a:rPr>
              <a:t>What are your key Barriers?</a:t>
            </a:r>
          </a:p>
          <a:p>
            <a:pPr marL="0" indent="0">
              <a:buNone/>
            </a:pPr>
            <a:endParaRPr lang="en-GB" sz="3600" b="1">
              <a:solidFill>
                <a:schemeClr val="accent1"/>
              </a:solidFill>
            </a:endParaRPr>
          </a:p>
          <a:p>
            <a:pPr marL="0" indent="0">
              <a:buNone/>
            </a:pPr>
            <a:r>
              <a:rPr lang="en-GB" sz="3600" b="1" smtClean="0">
                <a:solidFill>
                  <a:schemeClr val="accent1"/>
                </a:solidFill>
              </a:rPr>
              <a:t>Who are Your Key Facilitators?</a:t>
            </a:r>
            <a:endParaRPr lang="en-GB" sz="3600" b="1">
              <a:solidFill>
                <a:schemeClr val="accent1"/>
              </a:solidFill>
            </a:endParaRPr>
          </a:p>
        </p:txBody>
      </p:sp>
    </p:spTree>
    <p:extLst>
      <p:ext uri="{BB962C8B-B14F-4D97-AF65-F5344CB8AC3E}">
        <p14:creationId xmlns:p14="http://schemas.microsoft.com/office/powerpoint/2010/main" val="134377869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smtClean="0"/>
              <a:t>AUDIT</a:t>
            </a:r>
            <a:endParaRPr lang="en-GB" sz="4000"/>
          </a:p>
        </p:txBody>
      </p:sp>
      <p:sp>
        <p:nvSpPr>
          <p:cNvPr id="3" name="Content Placeholder 2"/>
          <p:cNvSpPr>
            <a:spLocks noGrp="1"/>
          </p:cNvSpPr>
          <p:nvPr>
            <p:ph idx="1"/>
          </p:nvPr>
        </p:nvSpPr>
        <p:spPr/>
        <p:txBody>
          <a:bodyPr/>
          <a:lstStyle/>
          <a:p>
            <a:pPr marL="0" indent="0">
              <a:buNone/>
            </a:pPr>
            <a:endParaRPr lang="en-GB">
              <a:solidFill>
                <a:schemeClr val="accent1"/>
              </a:solidFill>
            </a:endParaRPr>
          </a:p>
          <a:p>
            <a:pPr marL="0" indent="0">
              <a:buNone/>
            </a:pPr>
            <a:r>
              <a:rPr lang="en-GB" sz="3600" b="1" smtClean="0">
                <a:solidFill>
                  <a:schemeClr val="accent1"/>
                </a:solidFill>
              </a:rPr>
              <a:t>Who are your key Stakehodlers?</a:t>
            </a:r>
          </a:p>
          <a:p>
            <a:pPr marL="0" indent="0">
              <a:buNone/>
            </a:pPr>
            <a:endParaRPr lang="en-GB" sz="3600" b="1">
              <a:solidFill>
                <a:schemeClr val="accent1"/>
              </a:solidFill>
            </a:endParaRPr>
          </a:p>
          <a:p>
            <a:pPr marL="0" indent="0">
              <a:buNone/>
            </a:pPr>
            <a:r>
              <a:rPr lang="en-GB" sz="3600" b="1" smtClean="0">
                <a:solidFill>
                  <a:schemeClr val="accent1"/>
                </a:solidFill>
              </a:rPr>
              <a:t>What are your key Policies?</a:t>
            </a:r>
            <a:endParaRPr lang="en-GB" sz="3600" b="1">
              <a:solidFill>
                <a:schemeClr val="accent1"/>
              </a:solidFill>
            </a:endParaRPr>
          </a:p>
        </p:txBody>
      </p:sp>
    </p:spTree>
    <p:extLst>
      <p:ext uri="{BB962C8B-B14F-4D97-AF65-F5344CB8AC3E}">
        <p14:creationId xmlns:p14="http://schemas.microsoft.com/office/powerpoint/2010/main" val="7860699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2"/>
          <p:cNvSpPr>
            <a:spLocks noGrp="1"/>
          </p:cNvSpPr>
          <p:nvPr>
            <p:ph type="title" idx="4294967295"/>
          </p:nvPr>
        </p:nvSpPr>
        <p:spPr>
          <a:xfrm>
            <a:off x="287338" y="276225"/>
            <a:ext cx="8229600" cy="776288"/>
          </a:xfrm>
        </p:spPr>
        <p:txBody>
          <a:bodyPr/>
          <a:lstStyle/>
          <a:p>
            <a:pPr algn="l"/>
            <a:r>
              <a:rPr lang="en-GB" altLang="en-US" sz="4000" dirty="0" smtClean="0"/>
              <a:t>Requirements </a:t>
            </a:r>
          </a:p>
        </p:txBody>
      </p:sp>
      <p:graphicFrame>
        <p:nvGraphicFramePr>
          <p:cNvPr id="5" name="Content Placeholder 4"/>
          <p:cNvGraphicFramePr>
            <a:graphicFrameLocks noGrp="1"/>
          </p:cNvGraphicFramePr>
          <p:nvPr>
            <p:ph idx="1"/>
            <p:extLst/>
          </p:nvPr>
        </p:nvGraphicFramePr>
        <p:xfrm>
          <a:off x="205144" y="1789108"/>
          <a:ext cx="8610082" cy="4109313"/>
        </p:xfrm>
        <a:graphic>
          <a:graphicData uri="http://schemas.openxmlformats.org/drawingml/2006/table">
            <a:tbl>
              <a:tblPr firstRow="1" firstCol="1" bandRow="1"/>
              <a:tblGrid>
                <a:gridCol w="1921606"/>
                <a:gridCol w="5116530"/>
                <a:gridCol w="1571946"/>
              </a:tblGrid>
              <a:tr h="296050">
                <a:tc>
                  <a:txBody>
                    <a:bodyPr/>
                    <a:lstStyle/>
                    <a:p>
                      <a:pPr>
                        <a:lnSpc>
                          <a:spcPct val="107000"/>
                        </a:lnSpc>
                        <a:spcAft>
                          <a:spcPts val="0"/>
                        </a:spcAft>
                      </a:pPr>
                      <a:r>
                        <a:rPr lang="en-GB" sz="1400" u="none"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Lobbying </a:t>
                      </a:r>
                      <a:endParaRPr lang="en-GB"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none"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Call for a limitation in the interactions between lawmakers and the tobacco industry.</a:t>
                      </a:r>
                      <a:endParaRPr lang="en-GB"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none" kern="120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Article 5.3</a:t>
                      </a:r>
                      <a:endParaRPr lang="en-GB" sz="14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GB" sz="1400" u="none"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Demand</a:t>
                      </a:r>
                      <a:r>
                        <a:rPr lang="en-GB" sz="1400" u="none"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Reduction</a:t>
                      </a:r>
                      <a:endParaRPr lang="en-GB"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none"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Tax and other measures to reduce tobacco demand.</a:t>
                      </a:r>
                      <a:endParaRPr lang="en-GB"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none" kern="120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Article 6 &amp; 7</a:t>
                      </a:r>
                      <a:endParaRPr lang="en-GB" sz="14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GB" sz="1400" u="none"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Passive Smoking</a:t>
                      </a:r>
                      <a:endParaRPr lang="en-GB"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none"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Obligation to protect all people from exposure to tobacco smoke in indoor workplaces, public transport and indoor public places.</a:t>
                      </a:r>
                      <a:endParaRPr lang="en-GB"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none" kern="120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Article 8</a:t>
                      </a:r>
                      <a:endParaRPr lang="en-GB" sz="14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GB" sz="1400" u="none" kern="120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Regulation</a:t>
                      </a:r>
                      <a:r>
                        <a:rPr lang="en-GB" sz="1400" u="none" kern="1200" baseline="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lang="en-GB"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none"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The contents and emissions of tobacco products are to be regulated and ingredients are to be disclosed.</a:t>
                      </a:r>
                      <a:endParaRPr lang="en-GB"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none" kern="120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Article 10</a:t>
                      </a:r>
                      <a:endParaRPr lang="en-GB" sz="14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GB" sz="1400" b="0" u="none"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Packaging</a:t>
                      </a:r>
                      <a:r>
                        <a:rPr lang="en-GB" sz="1400" b="0" u="none"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labelling</a:t>
                      </a:r>
                      <a:endParaRPr lang="en-GB" sz="14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none"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Large health warning (at least 30% of the packet cover, 50% or more recommended); deceptive labels ("mild", "light", etc.) are prohibited.</a:t>
                      </a:r>
                      <a:endParaRPr lang="en-GB"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none" kern="120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Article 9 &amp; 11</a:t>
                      </a:r>
                      <a:endParaRPr lang="en-GB" sz="14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GB" sz="1400" u="none" kern="120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Awareness</a:t>
                      </a:r>
                      <a:endParaRPr lang="en-GB"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none"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Public awareness for the consequences of smoking.</a:t>
                      </a:r>
                      <a:endParaRPr lang="en-GB"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none"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Article 12</a:t>
                      </a:r>
                      <a:endParaRPr lang="en-GB"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GB" sz="1400" u="none"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Tobacco advertising</a:t>
                      </a:r>
                      <a:endParaRPr lang="en-GB"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none" kern="1200">
                          <a:solidFill>
                            <a:schemeClr val="tx1"/>
                          </a:solidFill>
                          <a:effectLst/>
                          <a:latin typeface="Calibri" panose="020F0502020204030204" pitchFamily="34" charset="0"/>
                          <a:ea typeface="Times New Roman" panose="02020603050405020304" pitchFamily="18" charset="0"/>
                          <a:cs typeface="Arial" panose="020B0604020202020204" pitchFamily="34" charset="0"/>
                        </a:rPr>
                        <a:t>Comprehensive ban, unless the national constitution forbids it.</a:t>
                      </a:r>
                      <a:endParaRPr lang="en-GB" sz="14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none"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Article 13</a:t>
                      </a:r>
                      <a:endParaRPr lang="en-GB"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GB" sz="1400" u="none" kern="120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Addiction</a:t>
                      </a:r>
                    </a:p>
                    <a:p>
                      <a:pPr>
                        <a:lnSpc>
                          <a:spcPct val="107000"/>
                        </a:lnSpc>
                        <a:spcAft>
                          <a:spcPts val="0"/>
                        </a:spcAft>
                      </a:pPr>
                      <a:endParaRPr lang="en-GB"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none" kern="120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Addiction and cessation programs.</a:t>
                      </a:r>
                      <a:endParaRPr lang="en-GB" sz="14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none"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Article 14</a:t>
                      </a:r>
                      <a:endParaRPr lang="en-GB"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GB" sz="1400" u="none"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Smuggling</a:t>
                      </a:r>
                      <a:endParaRPr lang="en-GB"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none" kern="120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Action is required to eliminate illicit trade of tobacco products.</a:t>
                      </a:r>
                      <a:endParaRPr lang="en-GB" sz="14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none"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Article 15</a:t>
                      </a:r>
                      <a:endParaRPr lang="en-GB"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GB" sz="1400" u="none"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Minors</a:t>
                      </a:r>
                      <a:endParaRPr lang="en-GB"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none" kern="1200">
                          <a:solidFill>
                            <a:schemeClr val="tx1"/>
                          </a:solidFill>
                          <a:effectLst/>
                          <a:latin typeface="Calibri" panose="020F0502020204030204" pitchFamily="34" charset="0"/>
                          <a:ea typeface="Times New Roman" panose="02020603050405020304" pitchFamily="18" charset="0"/>
                          <a:cs typeface="Arial" panose="020B0604020202020204" pitchFamily="34" charset="0"/>
                        </a:rPr>
                        <a:t>Restricted sales to minors.</a:t>
                      </a:r>
                      <a:endParaRPr lang="en-GB" sz="14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none"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Article 16</a:t>
                      </a:r>
                      <a:endParaRPr lang="en-GB"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GB" sz="1400" u="none"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Research</a:t>
                      </a:r>
                      <a:endParaRPr lang="en-GB"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none"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Tobacco-related research and information sharing among the parties.</a:t>
                      </a:r>
                      <a:endParaRPr lang="en-GB"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none"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Articles 20, 21, &amp; 22</a:t>
                      </a:r>
                      <a:endParaRPr lang="en-GB"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138194" y="1300889"/>
            <a:ext cx="8527888" cy="369332"/>
          </a:xfrm>
          <a:prstGeom prst="rect">
            <a:avLst/>
          </a:prstGeom>
          <a:noFill/>
        </p:spPr>
        <p:txBody>
          <a:bodyPr wrap="square" rtlCol="0">
            <a:spAutoFit/>
          </a:bodyPr>
          <a:lstStyle/>
          <a:p>
            <a:pPr defTabSz="457200" eaLnBrk="0" hangingPunct="0"/>
            <a:r>
              <a:rPr lang="en-GB" b="1" dirty="0" smtClean="0">
                <a:solidFill>
                  <a:prstClr val="black"/>
                </a:solidFill>
                <a:latin typeface="Calibri" panose="020F0502020204030204" pitchFamily="34" charset="0"/>
              </a:rPr>
              <a:t>Topic</a:t>
            </a:r>
            <a:r>
              <a:rPr lang="en-GB" dirty="0" smtClean="0">
                <a:solidFill>
                  <a:prstClr val="black"/>
                </a:solidFill>
                <a:latin typeface="Calibri" panose="020F0502020204030204" pitchFamily="34" charset="0"/>
              </a:rPr>
              <a:t>                                             </a:t>
            </a:r>
            <a:r>
              <a:rPr lang="en-GB" b="1" dirty="0" smtClean="0">
                <a:solidFill>
                  <a:prstClr val="black"/>
                </a:solidFill>
                <a:latin typeface="Calibri" panose="020F0502020204030204" pitchFamily="34" charset="0"/>
              </a:rPr>
              <a:t>Measure</a:t>
            </a:r>
            <a:r>
              <a:rPr lang="en-GB" dirty="0" smtClean="0">
                <a:solidFill>
                  <a:prstClr val="black"/>
                </a:solidFill>
                <a:latin typeface="Calibri" panose="020F0502020204030204" pitchFamily="34" charset="0"/>
              </a:rPr>
              <a:t>                                                                    </a:t>
            </a:r>
            <a:r>
              <a:rPr lang="en-GB" b="1" dirty="0" smtClean="0">
                <a:solidFill>
                  <a:prstClr val="black"/>
                </a:solidFill>
                <a:latin typeface="Calibri" panose="020F0502020204030204" pitchFamily="34" charset="0"/>
              </a:rPr>
              <a:t>Article</a:t>
            </a:r>
            <a:r>
              <a:rPr lang="en-GB" dirty="0" smtClean="0">
                <a:solidFill>
                  <a:prstClr val="black"/>
                </a:solidFill>
                <a:latin typeface="Calibri" panose="020F0502020204030204" pitchFamily="34" charset="0"/>
              </a:rPr>
              <a:t> </a:t>
            </a:r>
            <a:endParaRPr lang="en-GB" dirty="0">
              <a:solidFill>
                <a:prstClr val="black"/>
              </a:solidFill>
              <a:latin typeface="Calibri" panose="020F0502020204030204" pitchFamily="34" charset="0"/>
            </a:endParaRPr>
          </a:p>
        </p:txBody>
      </p:sp>
      <p:sp>
        <p:nvSpPr>
          <p:cNvPr id="9" name="TextBox 8"/>
          <p:cNvSpPr txBox="1"/>
          <p:nvPr/>
        </p:nvSpPr>
        <p:spPr>
          <a:xfrm>
            <a:off x="96253" y="6277962"/>
            <a:ext cx="7339263" cy="307777"/>
          </a:xfrm>
          <a:prstGeom prst="rect">
            <a:avLst/>
          </a:prstGeom>
          <a:noFill/>
        </p:spPr>
        <p:txBody>
          <a:bodyPr wrap="square" rtlCol="0">
            <a:spAutoFit/>
          </a:bodyPr>
          <a:lstStyle/>
          <a:p>
            <a:pPr defTabSz="457200" eaLnBrk="0" hangingPunct="0"/>
            <a:r>
              <a:rPr lang="en-GB" sz="1400" dirty="0">
                <a:solidFill>
                  <a:prstClr val="black"/>
                </a:solidFill>
                <a:latin typeface="Calibri" panose="020F0502020204030204" pitchFamily="34" charset="0"/>
              </a:rPr>
              <a:t>WHO Framework Convention on Tobacco Control</a:t>
            </a:r>
          </a:p>
        </p:txBody>
      </p:sp>
    </p:spTree>
    <p:extLst>
      <p:ext uri="{BB962C8B-B14F-4D97-AF65-F5344CB8AC3E}">
        <p14:creationId xmlns:p14="http://schemas.microsoft.com/office/powerpoint/2010/main" val="19338697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smtClean="0"/>
              <a:t>Actions</a:t>
            </a:r>
            <a:endParaRPr lang="en-GB" sz="4000"/>
          </a:p>
        </p:txBody>
      </p:sp>
      <p:sp>
        <p:nvSpPr>
          <p:cNvPr id="3" name="Content Placeholder 2"/>
          <p:cNvSpPr>
            <a:spLocks noGrp="1"/>
          </p:cNvSpPr>
          <p:nvPr>
            <p:ph idx="1"/>
          </p:nvPr>
        </p:nvSpPr>
        <p:spPr/>
        <p:txBody>
          <a:bodyPr/>
          <a:lstStyle/>
          <a:p>
            <a:pPr marL="0" indent="0">
              <a:buNone/>
            </a:pPr>
            <a:endParaRPr lang="en-GB">
              <a:solidFill>
                <a:schemeClr val="accent1"/>
              </a:solidFill>
            </a:endParaRPr>
          </a:p>
          <a:p>
            <a:pPr marL="0" indent="0">
              <a:buNone/>
            </a:pPr>
            <a:r>
              <a:rPr lang="en-GB" sz="3600" b="1" smtClean="0">
                <a:solidFill>
                  <a:schemeClr val="accent1"/>
                </a:solidFill>
              </a:rPr>
              <a:t>Actions For ASH</a:t>
            </a:r>
          </a:p>
          <a:p>
            <a:pPr marL="0" indent="0">
              <a:buNone/>
            </a:pPr>
            <a:endParaRPr lang="en-GB" sz="3600" b="1">
              <a:solidFill>
                <a:schemeClr val="accent1"/>
              </a:solidFill>
            </a:endParaRPr>
          </a:p>
          <a:p>
            <a:pPr marL="0" indent="0">
              <a:buNone/>
            </a:pPr>
            <a:r>
              <a:rPr lang="en-GB" sz="3600" b="1" smtClean="0">
                <a:solidFill>
                  <a:schemeClr val="accent1"/>
                </a:solidFill>
              </a:rPr>
              <a:t>Actions for YOU</a:t>
            </a:r>
          </a:p>
          <a:p>
            <a:pPr marL="0" indent="0">
              <a:buNone/>
            </a:pPr>
            <a:endParaRPr lang="en-GB" sz="3600" b="1">
              <a:solidFill>
                <a:schemeClr val="accent1"/>
              </a:solidFill>
            </a:endParaRPr>
          </a:p>
          <a:p>
            <a:pPr marL="0" indent="0">
              <a:buNone/>
            </a:pPr>
            <a:r>
              <a:rPr lang="en-GB" sz="3600" b="1" smtClean="0">
                <a:solidFill>
                  <a:schemeClr val="accent1"/>
                </a:solidFill>
              </a:rPr>
              <a:t>Actions for OTHERS</a:t>
            </a:r>
            <a:endParaRPr lang="en-GB" sz="3600" b="1">
              <a:solidFill>
                <a:schemeClr val="accent1"/>
              </a:solidFill>
            </a:endParaRPr>
          </a:p>
        </p:txBody>
      </p:sp>
    </p:spTree>
    <p:extLst>
      <p:ext uri="{BB962C8B-B14F-4D97-AF65-F5344CB8AC3E}">
        <p14:creationId xmlns:p14="http://schemas.microsoft.com/office/powerpoint/2010/main" val="19376198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2"/>
          <p:cNvSpPr>
            <a:spLocks noGrp="1"/>
          </p:cNvSpPr>
          <p:nvPr>
            <p:ph type="title" idx="4294967295"/>
          </p:nvPr>
        </p:nvSpPr>
        <p:spPr>
          <a:xfrm>
            <a:off x="287338" y="276225"/>
            <a:ext cx="8229600" cy="776288"/>
          </a:xfrm>
        </p:spPr>
        <p:txBody>
          <a:bodyPr/>
          <a:lstStyle/>
          <a:p>
            <a:pPr algn="l"/>
            <a:r>
              <a:rPr lang="en-GB" altLang="en-US" sz="4000" dirty="0" smtClean="0"/>
              <a:t>Article 5.3 of the FCTC states:</a:t>
            </a:r>
          </a:p>
        </p:txBody>
      </p:sp>
      <p:sp>
        <p:nvSpPr>
          <p:cNvPr id="2" name="Content Placeholder 1"/>
          <p:cNvSpPr>
            <a:spLocks noGrp="1"/>
          </p:cNvSpPr>
          <p:nvPr>
            <p:ph idx="1"/>
          </p:nvPr>
        </p:nvSpPr>
        <p:spPr>
          <a:xfrm>
            <a:off x="457200" y="2124182"/>
            <a:ext cx="8229600" cy="2653301"/>
          </a:xfrm>
        </p:spPr>
        <p:txBody>
          <a:bodyPr/>
          <a:lstStyle/>
          <a:p>
            <a:pPr marL="0" indent="0">
              <a:buNone/>
            </a:pPr>
            <a:r>
              <a:rPr lang="en-GB" sz="2800" dirty="0" smtClean="0"/>
              <a:t>“ In setting and implementing their public health</a:t>
            </a:r>
            <a:br>
              <a:rPr lang="en-GB" sz="2800" dirty="0" smtClean="0"/>
            </a:br>
            <a:r>
              <a:rPr lang="en-GB" sz="2800" dirty="0" smtClean="0"/>
              <a:t>   policies with respect to tobacco control, </a:t>
            </a:r>
            <a:br>
              <a:rPr lang="en-GB" sz="2800" dirty="0" smtClean="0"/>
            </a:br>
            <a:r>
              <a:rPr lang="en-GB" sz="2800" dirty="0" smtClean="0"/>
              <a:t>   parties shall act to protect these policies from</a:t>
            </a:r>
            <a:br>
              <a:rPr lang="en-GB" sz="2800" dirty="0" smtClean="0"/>
            </a:br>
            <a:r>
              <a:rPr lang="en-GB" sz="2800" dirty="0" smtClean="0"/>
              <a:t>   commercial and other vested interests of the </a:t>
            </a:r>
            <a:br>
              <a:rPr lang="en-GB" sz="2800" dirty="0" smtClean="0"/>
            </a:br>
            <a:r>
              <a:rPr lang="en-GB" sz="2800" dirty="0" smtClean="0"/>
              <a:t>   tobacco industry in accordance with national law”</a:t>
            </a:r>
            <a:endParaRPr lang="en-GB" sz="2800" dirty="0"/>
          </a:p>
        </p:txBody>
      </p:sp>
    </p:spTree>
    <p:extLst>
      <p:ext uri="{BB962C8B-B14F-4D97-AF65-F5344CB8AC3E}">
        <p14:creationId xmlns:p14="http://schemas.microsoft.com/office/powerpoint/2010/main" val="26151744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7338" y="1575343"/>
            <a:ext cx="8229600" cy="4872519"/>
          </a:xfrm>
        </p:spPr>
        <p:txBody>
          <a:bodyPr/>
          <a:lstStyle/>
          <a:p>
            <a:pPr marL="0" indent="0">
              <a:buNone/>
            </a:pPr>
            <a:r>
              <a:rPr lang="en-GB" sz="2600" dirty="0" smtClean="0"/>
              <a:t>Parties (180 countries including the UK) adopted guidelines on the implementation of Article 5.3 in November 2008.</a:t>
            </a:r>
            <a:br>
              <a:rPr lang="en-GB" sz="2600" dirty="0" smtClean="0"/>
            </a:br>
            <a:endParaRPr lang="en-GB" sz="2600" dirty="0" smtClean="0"/>
          </a:p>
          <a:p>
            <a:pPr marL="0" indent="0">
              <a:buNone/>
            </a:pPr>
            <a:r>
              <a:rPr lang="en-GB" sz="2400" i="1" dirty="0" smtClean="0"/>
              <a:t>“The guidelines are </a:t>
            </a:r>
            <a:r>
              <a:rPr lang="en-GB" sz="2400" b="1" i="1" dirty="0" smtClean="0"/>
              <a:t>applicable</a:t>
            </a:r>
            <a:r>
              <a:rPr lang="en-GB" sz="2400" i="1" dirty="0" smtClean="0"/>
              <a:t> to government officials, representatives and employees of any </a:t>
            </a:r>
            <a:r>
              <a:rPr lang="en-GB" sz="2400" b="1" i="1" dirty="0" smtClean="0"/>
              <a:t>national, state</a:t>
            </a:r>
            <a:r>
              <a:rPr lang="en-GB" sz="2400" i="1" dirty="0" smtClean="0"/>
              <a:t>, </a:t>
            </a:r>
            <a:r>
              <a:rPr lang="en-GB" sz="2400" b="1" i="1" dirty="0" smtClean="0"/>
              <a:t>provincial, municipal, local </a:t>
            </a:r>
            <a:r>
              <a:rPr lang="en-GB" sz="2400" i="1" dirty="0" smtClean="0"/>
              <a:t>or </a:t>
            </a:r>
            <a:r>
              <a:rPr lang="en-GB" sz="2400" b="1" i="1" dirty="0" smtClean="0"/>
              <a:t>other public or semi/quasi public institution </a:t>
            </a:r>
            <a:r>
              <a:rPr lang="en-GB" sz="2400" i="1" dirty="0" smtClean="0"/>
              <a:t>or body within the jurisdiction of a Party, and to any person acting on their behalf.  Any government branch (executive, legislative and judiciary) responsible for setting and implementing tobacco control policies and for protecting those policies against tobacco industry interests should be accountable”. </a:t>
            </a:r>
            <a:endParaRPr lang="en-GB" sz="2400" i="1" dirty="0"/>
          </a:p>
        </p:txBody>
      </p:sp>
      <p:sp>
        <p:nvSpPr>
          <p:cNvPr id="4" name="Title 2"/>
          <p:cNvSpPr>
            <a:spLocks noGrp="1"/>
          </p:cNvSpPr>
          <p:nvPr>
            <p:ph type="title" idx="4294967295"/>
          </p:nvPr>
        </p:nvSpPr>
        <p:spPr>
          <a:xfrm>
            <a:off x="287338" y="276225"/>
            <a:ext cx="8229600" cy="776288"/>
          </a:xfrm>
        </p:spPr>
        <p:txBody>
          <a:bodyPr/>
          <a:lstStyle/>
          <a:p>
            <a:pPr algn="l"/>
            <a:r>
              <a:rPr lang="en-GB" altLang="en-US" sz="4000" dirty="0" smtClean="0"/>
              <a:t>Article 5.3 of the FCTC states:</a:t>
            </a:r>
          </a:p>
        </p:txBody>
      </p:sp>
    </p:spTree>
    <p:extLst>
      <p:ext uri="{BB962C8B-B14F-4D97-AF65-F5344CB8AC3E}">
        <p14:creationId xmlns:p14="http://schemas.microsoft.com/office/powerpoint/2010/main" val="20056308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2"/>
          <p:cNvSpPr>
            <a:spLocks noGrp="1"/>
          </p:cNvSpPr>
          <p:nvPr>
            <p:ph type="title" idx="4294967295"/>
          </p:nvPr>
        </p:nvSpPr>
        <p:spPr>
          <a:xfrm>
            <a:off x="287338" y="276225"/>
            <a:ext cx="8229600" cy="776288"/>
          </a:xfrm>
        </p:spPr>
        <p:txBody>
          <a:bodyPr/>
          <a:lstStyle/>
          <a:p>
            <a:pPr algn="l"/>
            <a:r>
              <a:rPr lang="en-GB" altLang="en-US" sz="4000" dirty="0" smtClean="0"/>
              <a:t>Guiding Principles  </a:t>
            </a:r>
          </a:p>
        </p:txBody>
      </p:sp>
      <p:sp>
        <p:nvSpPr>
          <p:cNvPr id="2" name="Content Placeholder 1"/>
          <p:cNvSpPr>
            <a:spLocks noGrp="1"/>
          </p:cNvSpPr>
          <p:nvPr>
            <p:ph idx="1"/>
          </p:nvPr>
        </p:nvSpPr>
        <p:spPr>
          <a:xfrm>
            <a:off x="214891" y="1578128"/>
            <a:ext cx="8646820" cy="5166955"/>
          </a:xfrm>
        </p:spPr>
        <p:txBody>
          <a:bodyPr/>
          <a:lstStyle/>
          <a:p>
            <a:pPr marL="0" indent="0">
              <a:buNone/>
            </a:pPr>
            <a:r>
              <a:rPr lang="en-US" sz="1600" b="1" dirty="0" smtClean="0"/>
              <a:t>Principle </a:t>
            </a:r>
            <a:r>
              <a:rPr lang="en-US" sz="1600" b="1" dirty="0"/>
              <a:t>1: There is a fundamental and irreconcilable conflict between the tobacco industry’s interests and public health policy interests.</a:t>
            </a:r>
            <a:endParaRPr lang="en-GB" sz="1600" dirty="0"/>
          </a:p>
          <a:p>
            <a:pPr marL="0" indent="0">
              <a:buNone/>
            </a:pPr>
            <a:r>
              <a:rPr lang="en-US" sz="1600" dirty="0"/>
              <a:t>The tobacco industry produces and promotes a product that has been proven scientifically to be addictive, to cause disease and death and to give rise to a variety of social ills, including increased poverty. Therefore, Parties should protect the formulation and implementation of public health policies for tobacco control from the tobacco industry to the greatest extent possible.</a:t>
            </a:r>
            <a:endParaRPr lang="en-GB" sz="1600" dirty="0"/>
          </a:p>
          <a:p>
            <a:pPr marL="0" indent="0">
              <a:buNone/>
            </a:pPr>
            <a:r>
              <a:rPr lang="en-US" sz="1600" b="1" dirty="0" smtClean="0"/>
              <a:t>Principle </a:t>
            </a:r>
            <a:r>
              <a:rPr lang="en-US" sz="1600" b="1" dirty="0"/>
              <a:t>2: Parties, when dealing with the tobacco industry or those working to further its interests, should be accountable and transparent.</a:t>
            </a:r>
            <a:endParaRPr lang="en-GB" sz="1600" dirty="0"/>
          </a:p>
          <a:p>
            <a:pPr marL="0" indent="0">
              <a:buNone/>
            </a:pPr>
            <a:r>
              <a:rPr lang="en-US" sz="1600" dirty="0"/>
              <a:t>Parties should ensure that any interaction with the tobacco industry on matters related to tobacco control or public health is accountable and transparent.</a:t>
            </a:r>
            <a:endParaRPr lang="en-GB" sz="1600" dirty="0"/>
          </a:p>
          <a:p>
            <a:pPr marL="0" indent="0">
              <a:buNone/>
            </a:pPr>
            <a:r>
              <a:rPr lang="en-US" sz="1600" b="1" dirty="0" smtClean="0"/>
              <a:t>Principle </a:t>
            </a:r>
            <a:r>
              <a:rPr lang="en-US" sz="1600" b="1" dirty="0"/>
              <a:t>3: Parties should require the tobacco industry and those working to further its interests to operate and act in a manner that is accountable and transparent.</a:t>
            </a:r>
            <a:endParaRPr lang="en-GB" sz="1600" dirty="0"/>
          </a:p>
          <a:p>
            <a:pPr marL="0" indent="0">
              <a:buNone/>
            </a:pPr>
            <a:r>
              <a:rPr lang="en-US" sz="1600" dirty="0"/>
              <a:t>The tobacco industry should be required to provide Parties with information for effective implementation of these guidelines.</a:t>
            </a:r>
            <a:endParaRPr lang="en-GB" sz="1600" dirty="0"/>
          </a:p>
          <a:p>
            <a:pPr marL="0" indent="0">
              <a:buNone/>
            </a:pPr>
            <a:r>
              <a:rPr lang="en-US" sz="1600" b="1" dirty="0" smtClean="0"/>
              <a:t>Principle 4: Because their products are lethal, the tobacco industry should not be granted incentives to establish or run their businesses.</a:t>
            </a:r>
            <a:endParaRPr lang="en-GB" sz="1600" dirty="0" smtClean="0"/>
          </a:p>
          <a:p>
            <a:pPr marL="0" indent="0">
              <a:buNone/>
            </a:pPr>
            <a:r>
              <a:rPr lang="en-US" sz="1600" dirty="0" smtClean="0"/>
              <a:t>Any </a:t>
            </a:r>
            <a:r>
              <a:rPr lang="en-US" sz="1600" dirty="0"/>
              <a:t>preferential treatment of the tobacco industry would be in conflict with tobacco control policy.</a:t>
            </a:r>
            <a:endParaRPr lang="en-GB" sz="1600" dirty="0"/>
          </a:p>
          <a:p>
            <a:pPr marL="0" indent="0">
              <a:buNone/>
            </a:pPr>
            <a:endParaRPr lang="en-GB" sz="1800" dirty="0"/>
          </a:p>
        </p:txBody>
      </p:sp>
    </p:spTree>
    <p:extLst>
      <p:ext uri="{BB962C8B-B14F-4D97-AF65-F5344CB8AC3E}">
        <p14:creationId xmlns:p14="http://schemas.microsoft.com/office/powerpoint/2010/main" val="2940556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2"/>
          <p:cNvSpPr>
            <a:spLocks noGrp="1"/>
          </p:cNvSpPr>
          <p:nvPr>
            <p:ph type="title" idx="4294967295"/>
          </p:nvPr>
        </p:nvSpPr>
        <p:spPr>
          <a:xfrm>
            <a:off x="287338" y="276225"/>
            <a:ext cx="8229600" cy="776288"/>
          </a:xfrm>
        </p:spPr>
        <p:txBody>
          <a:bodyPr/>
          <a:lstStyle/>
          <a:p>
            <a:pPr algn="l"/>
            <a:r>
              <a:rPr lang="en-GB" altLang="en-US" sz="4000" dirty="0" smtClean="0"/>
              <a:t>Recommendations   </a:t>
            </a:r>
          </a:p>
        </p:txBody>
      </p:sp>
      <p:sp>
        <p:nvSpPr>
          <p:cNvPr id="2" name="Content Placeholder 1"/>
          <p:cNvSpPr>
            <a:spLocks noGrp="1"/>
          </p:cNvSpPr>
          <p:nvPr>
            <p:ph idx="1"/>
          </p:nvPr>
        </p:nvSpPr>
        <p:spPr>
          <a:xfrm>
            <a:off x="136233" y="1784606"/>
            <a:ext cx="8646820" cy="5166955"/>
          </a:xfrm>
        </p:spPr>
        <p:txBody>
          <a:bodyPr/>
          <a:lstStyle/>
          <a:p>
            <a:pPr marL="0" indent="0">
              <a:buNone/>
            </a:pPr>
            <a:r>
              <a:rPr lang="en-GB" sz="2200" dirty="0" smtClean="0"/>
              <a:t>The following important activities are recommended for addressing tobacco industry interference in public health policies:</a:t>
            </a:r>
            <a:br>
              <a:rPr lang="en-GB" sz="2200" dirty="0" smtClean="0"/>
            </a:br>
            <a:endParaRPr lang="en-GB" sz="2200" dirty="0" smtClean="0"/>
          </a:p>
          <a:p>
            <a:pPr marL="457200" indent="-457200">
              <a:buAutoNum type="arabicPeriod"/>
            </a:pPr>
            <a:r>
              <a:rPr lang="en-GB" sz="2200" dirty="0" smtClean="0"/>
              <a:t>Raise awareness about the addictive and harmful nature of tobacco products and about tobacco industry interference with Parties’ tobacco control policies.</a:t>
            </a:r>
          </a:p>
          <a:p>
            <a:pPr marL="457200" indent="-457200">
              <a:buAutoNum type="arabicPeriod"/>
            </a:pPr>
            <a:r>
              <a:rPr lang="en-GB" sz="2200" dirty="0" smtClean="0"/>
              <a:t>Establish measures to limit interactions with the tobacco industry and ensure the transparency of those interactions that occur.</a:t>
            </a:r>
          </a:p>
          <a:p>
            <a:pPr marL="457200" indent="-457200">
              <a:buAutoNum type="arabicPeriod"/>
            </a:pPr>
            <a:r>
              <a:rPr lang="en-GB" sz="2200" dirty="0" smtClean="0"/>
              <a:t>Reject partnerships and non-binding or non enforceable agreements with the tobacco industry.</a:t>
            </a:r>
          </a:p>
          <a:p>
            <a:pPr marL="457200" indent="-457200">
              <a:buAutoNum type="arabicPeriod"/>
            </a:pPr>
            <a:r>
              <a:rPr lang="en-GB" sz="2200" dirty="0" smtClean="0"/>
              <a:t>Avoid conflicts of interest for government officials and employees.  </a:t>
            </a:r>
            <a:endParaRPr lang="en-GB" sz="2200" dirty="0"/>
          </a:p>
        </p:txBody>
      </p:sp>
    </p:spTree>
    <p:extLst>
      <p:ext uri="{BB962C8B-B14F-4D97-AF65-F5344CB8AC3E}">
        <p14:creationId xmlns:p14="http://schemas.microsoft.com/office/powerpoint/2010/main" val="32917497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864f4269494fa25596f3dfdf86f4145b324cdd"/>
</p:tagLst>
</file>

<file path=ppt/theme/theme1.xml><?xml version="1.0" encoding="utf-8"?>
<a:theme xmlns:a="http://schemas.openxmlformats.org/drawingml/2006/main" name="ASHPresentation">
  <a:themeElements>
    <a:clrScheme name="ASH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H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H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H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H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H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H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H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H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H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H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H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H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H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ASHPresentation</Template>
  <TotalTime>2342</TotalTime>
  <Words>2513</Words>
  <Application>Microsoft Macintosh PowerPoint</Application>
  <PresentationFormat>On-screen Show (4:3)</PresentationFormat>
  <Paragraphs>358</Paragraphs>
  <Slides>50</Slides>
  <Notes>23</Notes>
  <HiddenSlides>0</HiddenSlides>
  <MMClips>0</MMClips>
  <ScaleCrop>false</ScaleCrop>
  <HeadingPairs>
    <vt:vector size="4" baseType="variant">
      <vt:variant>
        <vt:lpstr>Theme</vt:lpstr>
      </vt:variant>
      <vt:variant>
        <vt:i4>3</vt:i4>
      </vt:variant>
      <vt:variant>
        <vt:lpstr>Slide Titles</vt:lpstr>
      </vt:variant>
      <vt:variant>
        <vt:i4>50</vt:i4>
      </vt:variant>
    </vt:vector>
  </HeadingPairs>
  <TitlesOfParts>
    <vt:vector size="53" baseType="lpstr">
      <vt:lpstr>ASHPresentation</vt:lpstr>
      <vt:lpstr>Office Theme</vt:lpstr>
      <vt:lpstr>1_Office Theme</vt:lpstr>
      <vt:lpstr>Protecting health policies from the vested interest of the tobacco industry </vt:lpstr>
      <vt:lpstr>Objectives</vt:lpstr>
      <vt:lpstr>Framework Convention on Tobacco Control </vt:lpstr>
      <vt:lpstr>What is it?</vt:lpstr>
      <vt:lpstr>Requirements </vt:lpstr>
      <vt:lpstr>Article 5.3 of the FCTC states:</vt:lpstr>
      <vt:lpstr>Article 5.3 of the FCTC states:</vt:lpstr>
      <vt:lpstr>Guiding Principles  </vt:lpstr>
      <vt:lpstr>Recommendations   </vt:lpstr>
      <vt:lpstr>The DH Tobacco Control Plan (2011) </vt:lpstr>
      <vt:lpstr>Questions? </vt:lpstr>
      <vt:lpstr>Protecting health policies from the Tobacco Industry </vt:lpstr>
      <vt:lpstr>Overview</vt:lpstr>
      <vt:lpstr>What is article 5.3</vt:lpstr>
      <vt:lpstr>PowerPoint Presentation</vt:lpstr>
      <vt:lpstr>In England they have; </vt:lpstr>
      <vt:lpstr>PowerPoint Presentation</vt:lpstr>
      <vt:lpstr>PowerPoint Presentation</vt:lpstr>
      <vt:lpstr>PowerPoint Presentation</vt:lpstr>
      <vt:lpstr>JTI and the Campaign to Protect Rural England </vt:lpstr>
      <vt:lpstr>CLG Select Committee on Litter</vt:lpstr>
      <vt:lpstr>Industry reacts to the LGD </vt:lpstr>
      <vt:lpstr>PowerPoint Presentation</vt:lpstr>
      <vt:lpstr>The Local Government Declaration (LGD)</vt:lpstr>
      <vt:lpstr>PowerPoint Presentation</vt:lpstr>
      <vt:lpstr>PowerPoint Presentation</vt:lpstr>
      <vt:lpstr>NHS statement of support</vt:lpstr>
      <vt:lpstr>Developing a policy on contact with the tobacco industry</vt:lpstr>
      <vt:lpstr>Tips for a local policy</vt:lpstr>
      <vt:lpstr>Why do we need a policy now..?</vt:lpstr>
      <vt:lpstr>FCTC Article 5.3</vt:lpstr>
      <vt:lpstr>About Kent</vt:lpstr>
      <vt:lpstr>PowerPoint Presentation</vt:lpstr>
      <vt:lpstr>Kent’s understanding of Article 5.3</vt:lpstr>
      <vt:lpstr>Local Government Declaration on Tobacco Control: What are we signing up to?</vt:lpstr>
      <vt:lpstr>Why we should do this: Internal Discussions</vt:lpstr>
      <vt:lpstr>AUDIT OF CURRENT PRACTICE  </vt:lpstr>
      <vt:lpstr>Methodology of work  </vt:lpstr>
      <vt:lpstr>Key Departments</vt:lpstr>
      <vt:lpstr>Documents reviewed  </vt:lpstr>
      <vt:lpstr>Summary findings</vt:lpstr>
      <vt:lpstr>Summary findings  </vt:lpstr>
      <vt:lpstr>Summary findings</vt:lpstr>
      <vt:lpstr>Next Steps</vt:lpstr>
      <vt:lpstr>PowerPoint Presentation</vt:lpstr>
      <vt:lpstr>Governance </vt:lpstr>
      <vt:lpstr>Over to You!</vt:lpstr>
      <vt:lpstr>Over to You!</vt:lpstr>
      <vt:lpstr>AUDIT</vt:lpstr>
      <vt:lpstr>Actions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darnott</dc:creator>
  <cp:lastModifiedBy>Monique Tomlinson</cp:lastModifiedBy>
  <cp:revision>179</cp:revision>
  <cp:lastPrinted>2015-03-16T17:05:07Z</cp:lastPrinted>
  <dcterms:created xsi:type="dcterms:W3CDTF">2012-03-07T12:47:44Z</dcterms:created>
  <dcterms:modified xsi:type="dcterms:W3CDTF">2015-06-09T10:11:42Z</dcterms:modified>
</cp:coreProperties>
</file>